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67" r:id="rId2"/>
    <p:sldId id="269" r:id="rId3"/>
    <p:sldId id="270" r:id="rId4"/>
    <p:sldId id="271" r:id="rId5"/>
    <p:sldId id="272" r:id="rId6"/>
    <p:sldId id="273" r:id="rId7"/>
    <p:sldId id="274" r:id="rId8"/>
    <p:sldId id="275" r:id="rId9"/>
    <p:sldId id="276" r:id="rId10"/>
    <p:sldId id="277" r:id="rId11"/>
    <p:sldId id="278" r:id="rId12"/>
    <p:sldId id="280" r:id="rId13"/>
    <p:sldId id="281" r:id="rId14"/>
    <p:sldId id="282" r:id="rId15"/>
    <p:sldId id="283" r:id="rId16"/>
    <p:sldId id="285" r:id="rId17"/>
    <p:sldId id="286" r:id="rId18"/>
    <p:sldId id="287" r:id="rId19"/>
    <p:sldId id="288" r:id="rId20"/>
    <p:sldId id="289" r:id="rId21"/>
    <p:sldId id="292" r:id="rId22"/>
    <p:sldId id="293" r:id="rId23"/>
    <p:sldId id="294" r:id="rId24"/>
    <p:sldId id="295" r:id="rId25"/>
    <p:sldId id="303" r:id="rId26"/>
    <p:sldId id="297" r:id="rId27"/>
    <p:sldId id="298" r:id="rId28"/>
    <p:sldId id="299" r:id="rId29"/>
    <p:sldId id="300" r:id="rId30"/>
    <p:sldId id="301" r:id="rId31"/>
    <p:sldId id="302" r:id="rId32"/>
    <p:sldId id="260" r:id="rId3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 userDrawn="1">
          <p15:clr>
            <a:srgbClr val="A4A3A4"/>
          </p15:clr>
        </p15:guide>
        <p15:guide id="2" pos="230" userDrawn="1">
          <p15:clr>
            <a:srgbClr val="A4A3A4"/>
          </p15:clr>
        </p15:guide>
        <p15:guide id="3" pos="5530" userDrawn="1">
          <p15:clr>
            <a:srgbClr val="A4A3A4"/>
          </p15:clr>
        </p15:guide>
        <p15:guide id="4" orient="horz" pos="518" userDrawn="1">
          <p15:clr>
            <a:srgbClr val="A4A3A4"/>
          </p15:clr>
        </p15:guide>
        <p15:guide id="5" orient="horz" pos="116" userDrawn="1">
          <p15:clr>
            <a:srgbClr val="A4A3A4"/>
          </p15:clr>
        </p15:guide>
        <p15:guide id="6" orient="horz" pos="2938" userDrawn="1">
          <p15:clr>
            <a:srgbClr val="A4A3A4"/>
          </p15:clr>
        </p15:guide>
        <p15:guide id="7" pos="1901" userDrawn="1">
          <p15:clr>
            <a:srgbClr val="A4A3A4"/>
          </p15:clr>
        </p15:guide>
        <p15:guide id="8" pos="2045" userDrawn="1">
          <p15:clr>
            <a:srgbClr val="A4A3A4"/>
          </p15:clr>
        </p15:guide>
        <p15:guide id="9" pos="2765" userDrawn="1">
          <p15:clr>
            <a:srgbClr val="A4A3A4"/>
          </p15:clr>
        </p15:guide>
        <p15:guide id="10" pos="2995" userDrawn="1">
          <p15:clr>
            <a:srgbClr val="A4A3A4"/>
          </p15:clr>
        </p15:guide>
        <p15:guide id="11" pos="2880" userDrawn="1">
          <p15:clr>
            <a:srgbClr val="A4A3A4"/>
          </p15:clr>
        </p15:guide>
        <p15:guide id="12" pos="3715" userDrawn="1">
          <p15:clr>
            <a:srgbClr val="A4A3A4"/>
          </p15:clr>
        </p15:guide>
        <p15:guide id="13" pos="3859" userDrawn="1">
          <p15:clr>
            <a:srgbClr val="A4A3A4"/>
          </p15:clr>
        </p15:guide>
        <p15:guide id="14" pos="46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7B5E3-C84D-437C-8577-B3E8D5512DED}">
  <a:tblStyle styleId="{7207B5E3-C84D-437C-8577-B3E8D5512DED}" styleName="Pega Table">
    <a:wholeTbl>
      <a:tcTxStyle>
        <a:fontRef idx="minor"/>
        <a:srgbClr val="1F2555"/>
      </a:tcTxStyle>
      <a:tcStyle>
        <a:tcBdr>
          <a:left>
            <a:ln>
              <a:noFill/>
            </a:ln>
          </a:left>
          <a:right>
            <a:ln>
              <a:noFill/>
            </a:ln>
          </a:right>
          <a:top>
            <a:ln w="6350">
              <a:solidFill>
                <a:srgbClr val="1F2555"/>
              </a:solidFill>
            </a:ln>
          </a:top>
          <a:bottom>
            <a:ln w="6350">
              <a:solidFill>
                <a:srgbClr val="1F2555"/>
              </a:solidFill>
            </a:ln>
          </a:bottom>
          <a:insideH>
            <a:ln w="6350">
              <a:solidFill>
                <a:srgbClr val="1F2555"/>
              </a:solidFill>
            </a:ln>
          </a:insideH>
          <a:insideV>
            <a:ln>
              <a:noFill/>
            </a:ln>
          </a:insideV>
        </a:tcBdr>
        <a:fill>
          <a:noFill/>
        </a:fill>
      </a:tcStyle>
    </a:wholeTbl>
    <a:band1H>
      <a:tcStyle>
        <a:tcBdr/>
        <a:fill>
          <a:noFill/>
        </a:fill>
      </a:tcStyle>
    </a:band1H>
    <a:band2H>
      <a:tcStyle>
        <a:tcBdr/>
        <a:fill>
          <a:solidFill>
            <a:srgbClr val="F4F3F3"/>
          </a:solidFill>
        </a:fill>
      </a:tcStyle>
    </a:band2H>
    <a:lastCol>
      <a:tcTxStyle b="on">
        <a:fontRef idx="major"/>
        <a:srgbClr val="1F2555"/>
      </a:tcTxStyle>
      <a:tcStyle>
        <a:tcBdr/>
      </a:tcStyle>
    </a:lastCol>
    <a:firstCol>
      <a:tcTxStyle b="on">
        <a:fontRef idx="major"/>
        <a:srgbClr val="1F2555"/>
      </a:tcTxStyle>
      <a:tcStyle>
        <a:tcBdr/>
      </a:tcStyle>
    </a:firstCol>
    <a:lastRow>
      <a:tcTxStyle b="on">
        <a:fontRef idx="major"/>
        <a:srgbClr val="1F2555"/>
      </a:tcTxStyle>
      <a:tcStyle>
        <a:tcBdr>
          <a:top>
            <a:ln w="19050">
              <a:solidFill>
                <a:srgbClr val="1F2555"/>
              </a:solidFill>
            </a:ln>
          </a:top>
          <a:bottom>
            <a:ln>
              <a:noFill/>
            </a:ln>
          </a:bottom>
        </a:tcBdr>
        <a:fill>
          <a:noFill/>
        </a:fill>
      </a:tcStyle>
    </a:lastRow>
    <a:firstRow>
      <a:tcTxStyle b="on">
        <a:fontRef idx="major"/>
        <a:srgbClr val="1F2555"/>
      </a:tcTxStyle>
      <a:tcStyle>
        <a:tcBdr>
          <a:top>
            <a:ln>
              <a:noFill/>
            </a:ln>
          </a:top>
          <a:bottom>
            <a:ln w="19050">
              <a:solidFill>
                <a:srgbClr val="1F255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9"/>
    <p:restoredTop sz="94699"/>
  </p:normalViewPr>
  <p:slideViewPr>
    <p:cSldViewPr snapToObjects="1" showGuides="1">
      <p:cViewPr varScale="1">
        <p:scale>
          <a:sx n="147" d="100"/>
          <a:sy n="147" d="100"/>
        </p:scale>
        <p:origin x="132" y="162"/>
      </p:cViewPr>
      <p:guideLst>
        <p:guide orient="horz" pos="691"/>
        <p:guide pos="230"/>
        <p:guide pos="5530"/>
        <p:guide orient="horz" pos="518"/>
        <p:guide orient="horz" pos="116"/>
        <p:guide orient="horz" pos="2938"/>
        <p:guide pos="1901"/>
        <p:guide pos="2045"/>
        <p:guide pos="2765"/>
        <p:guide pos="2995"/>
        <p:guide pos="2880"/>
        <p:guide pos="3715"/>
        <p:guide pos="3859"/>
        <p:guide pos="4676"/>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70" d="100"/>
          <a:sy n="170" d="100"/>
        </p:scale>
        <p:origin x="65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3A503-6356-47ED-905B-9F209C3DB7A3}"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5CE01BF7-07E0-4F84-9FD2-90009CEEB1C5}">
      <dgm:prSet phldrT="[Text]" custT="1"/>
      <dgm:spPr/>
      <dgm:t>
        <a:bodyPr/>
        <a:lstStyle/>
        <a:p>
          <a:r>
            <a:rPr lang="en-US" sz="1100" b="1" dirty="0"/>
            <a:t>Business Objectives</a:t>
          </a:r>
        </a:p>
      </dgm:t>
    </dgm:pt>
    <dgm:pt modelId="{33C7EA43-FCB6-46C8-A2F5-B973B625F481}" type="parTrans" cxnId="{9DF85C71-6A23-468F-9975-E82D2BC4F990}">
      <dgm:prSet/>
      <dgm:spPr/>
      <dgm:t>
        <a:bodyPr/>
        <a:lstStyle/>
        <a:p>
          <a:endParaRPr lang="en-US" sz="1200" b="1"/>
        </a:p>
      </dgm:t>
    </dgm:pt>
    <dgm:pt modelId="{F8367E3C-79F0-4057-83D8-A680617B31E3}" type="sibTrans" cxnId="{9DF85C71-6A23-468F-9975-E82D2BC4F990}">
      <dgm:prSet/>
      <dgm:spPr/>
      <dgm:t>
        <a:bodyPr/>
        <a:lstStyle/>
        <a:p>
          <a:endParaRPr lang="en-US" sz="1200" b="1"/>
        </a:p>
      </dgm:t>
    </dgm:pt>
    <dgm:pt modelId="{E0F8778D-42AA-44CE-A32D-E6A574B677FD}">
      <dgm:prSet phldrT="[Text]" custT="1"/>
      <dgm:spPr/>
      <dgm:t>
        <a:bodyPr/>
        <a:lstStyle/>
        <a:p>
          <a:r>
            <a:rPr lang="en-US" sz="1200" b="1" dirty="0"/>
            <a:t>Epics</a:t>
          </a:r>
        </a:p>
      </dgm:t>
    </dgm:pt>
    <dgm:pt modelId="{5C985270-DFFB-452E-990D-61880342C403}" type="parTrans" cxnId="{85759A46-E531-4BAC-9463-57BB45E02CA6}">
      <dgm:prSet/>
      <dgm:spPr/>
      <dgm:t>
        <a:bodyPr/>
        <a:lstStyle/>
        <a:p>
          <a:endParaRPr lang="en-US" sz="1200" b="1"/>
        </a:p>
      </dgm:t>
    </dgm:pt>
    <dgm:pt modelId="{B23DE557-998D-4AB5-8732-38C18EA103ED}" type="sibTrans" cxnId="{85759A46-E531-4BAC-9463-57BB45E02CA6}">
      <dgm:prSet/>
      <dgm:spPr/>
      <dgm:t>
        <a:bodyPr/>
        <a:lstStyle/>
        <a:p>
          <a:endParaRPr lang="en-US" sz="1200" b="1"/>
        </a:p>
      </dgm:t>
    </dgm:pt>
    <dgm:pt modelId="{7F9C4F3C-8E23-4BF4-ABE8-B1AB163E918E}">
      <dgm:prSet phldrT="[Text]" custT="1"/>
      <dgm:spPr/>
      <dgm:t>
        <a:bodyPr/>
        <a:lstStyle/>
        <a:p>
          <a:r>
            <a:rPr lang="en-US" sz="1200" b="1" dirty="0">
              <a:solidFill>
                <a:schemeClr val="tx1"/>
              </a:solidFill>
            </a:rPr>
            <a:t>Specs / User Stories</a:t>
          </a:r>
        </a:p>
      </dgm:t>
    </dgm:pt>
    <dgm:pt modelId="{F3BF37E7-E066-41F8-BE53-755153E46805}" type="parTrans" cxnId="{5786D783-10C7-4780-8287-137A4215EB66}">
      <dgm:prSet/>
      <dgm:spPr/>
      <dgm:t>
        <a:bodyPr/>
        <a:lstStyle/>
        <a:p>
          <a:endParaRPr lang="en-US" sz="1200" b="1"/>
        </a:p>
      </dgm:t>
    </dgm:pt>
    <dgm:pt modelId="{8E1F23BE-493A-4366-9787-2E0AE19EF90B}" type="sibTrans" cxnId="{5786D783-10C7-4780-8287-137A4215EB66}">
      <dgm:prSet/>
      <dgm:spPr/>
      <dgm:t>
        <a:bodyPr/>
        <a:lstStyle/>
        <a:p>
          <a:endParaRPr lang="en-US" sz="1200" b="1"/>
        </a:p>
      </dgm:t>
    </dgm:pt>
    <dgm:pt modelId="{C2267E1C-0AD9-42AE-873C-AD8D74411CDE}">
      <dgm:prSet phldrT="[Text]" custT="1"/>
      <dgm:spPr/>
      <dgm:t>
        <a:bodyPr/>
        <a:lstStyle/>
        <a:p>
          <a:r>
            <a:rPr lang="en-US" sz="1200" b="1">
              <a:solidFill>
                <a:schemeClr val="tx1"/>
              </a:solidFill>
            </a:rPr>
            <a:t>Business Rules / Require-ments</a:t>
          </a:r>
          <a:endParaRPr lang="en-US" sz="1200" b="1" dirty="0">
            <a:solidFill>
              <a:schemeClr val="tx1"/>
            </a:solidFill>
          </a:endParaRPr>
        </a:p>
      </dgm:t>
    </dgm:pt>
    <dgm:pt modelId="{12FF59F5-D106-4064-B174-CAD50F6AD736}" type="parTrans" cxnId="{3629FC20-6E0B-40A2-A684-FC4AD2BB7367}">
      <dgm:prSet/>
      <dgm:spPr/>
      <dgm:t>
        <a:bodyPr/>
        <a:lstStyle/>
        <a:p>
          <a:endParaRPr lang="en-US" sz="1200"/>
        </a:p>
      </dgm:t>
    </dgm:pt>
    <dgm:pt modelId="{4CE3F4DB-722A-44B4-9A34-20EF9D8F3F55}" type="sibTrans" cxnId="{3629FC20-6E0B-40A2-A684-FC4AD2BB7367}">
      <dgm:prSet/>
      <dgm:spPr/>
      <dgm:t>
        <a:bodyPr/>
        <a:lstStyle/>
        <a:p>
          <a:endParaRPr lang="en-US" sz="1200"/>
        </a:p>
      </dgm:t>
    </dgm:pt>
    <dgm:pt modelId="{FEE90415-4653-41FC-8EB4-E06B3B81E70D}" type="pres">
      <dgm:prSet presAssocID="{8E33A503-6356-47ED-905B-9F209C3DB7A3}" presName="Name0" presStyleCnt="0">
        <dgm:presLayoutVars>
          <dgm:chMax val="7"/>
          <dgm:resizeHandles val="exact"/>
        </dgm:presLayoutVars>
      </dgm:prSet>
      <dgm:spPr/>
    </dgm:pt>
    <dgm:pt modelId="{0A244B51-A33A-4EB0-8A69-E99317CA7C18}" type="pres">
      <dgm:prSet presAssocID="{8E33A503-6356-47ED-905B-9F209C3DB7A3}" presName="comp1" presStyleCnt="0"/>
      <dgm:spPr/>
    </dgm:pt>
    <dgm:pt modelId="{F0A7777B-191F-4759-91FB-9649A885C31B}" type="pres">
      <dgm:prSet presAssocID="{8E33A503-6356-47ED-905B-9F209C3DB7A3}" presName="circle1" presStyleLbl="node1" presStyleIdx="0" presStyleCnt="4" custLinFactNeighborX="741" custLinFactNeighborY="-1361"/>
      <dgm:spPr/>
    </dgm:pt>
    <dgm:pt modelId="{59F649F4-F525-4857-82E9-3CA80872049B}" type="pres">
      <dgm:prSet presAssocID="{8E33A503-6356-47ED-905B-9F209C3DB7A3}" presName="c1text" presStyleLbl="node1" presStyleIdx="0" presStyleCnt="4">
        <dgm:presLayoutVars>
          <dgm:bulletEnabled val="1"/>
        </dgm:presLayoutVars>
      </dgm:prSet>
      <dgm:spPr/>
    </dgm:pt>
    <dgm:pt modelId="{843E2428-6719-4574-9065-B703DB949FB5}" type="pres">
      <dgm:prSet presAssocID="{8E33A503-6356-47ED-905B-9F209C3DB7A3}" presName="comp2" presStyleCnt="0"/>
      <dgm:spPr/>
    </dgm:pt>
    <dgm:pt modelId="{7A69F021-0525-4B4F-88A6-8948D1D0E898}" type="pres">
      <dgm:prSet presAssocID="{8E33A503-6356-47ED-905B-9F209C3DB7A3}" presName="circle2" presStyleLbl="node1" presStyleIdx="1" presStyleCnt="4"/>
      <dgm:spPr/>
    </dgm:pt>
    <dgm:pt modelId="{8B1CD4AB-9AA8-4553-9020-4885B0F60524}" type="pres">
      <dgm:prSet presAssocID="{8E33A503-6356-47ED-905B-9F209C3DB7A3}" presName="c2text" presStyleLbl="node1" presStyleIdx="1" presStyleCnt="4">
        <dgm:presLayoutVars>
          <dgm:bulletEnabled val="1"/>
        </dgm:presLayoutVars>
      </dgm:prSet>
      <dgm:spPr/>
    </dgm:pt>
    <dgm:pt modelId="{C67912D7-242F-48F1-8BBF-F5535215DDBA}" type="pres">
      <dgm:prSet presAssocID="{8E33A503-6356-47ED-905B-9F209C3DB7A3}" presName="comp3" presStyleCnt="0"/>
      <dgm:spPr/>
    </dgm:pt>
    <dgm:pt modelId="{545E1A2C-73A2-41FB-9DAF-9046E706329C}" type="pres">
      <dgm:prSet presAssocID="{8E33A503-6356-47ED-905B-9F209C3DB7A3}" presName="circle3" presStyleLbl="node1" presStyleIdx="2" presStyleCnt="4" custScaleX="103023" custLinFactNeighborX="-682" custLinFactNeighborY="2047"/>
      <dgm:spPr/>
    </dgm:pt>
    <dgm:pt modelId="{49D74188-5B18-410D-893A-53007BF0CD6E}" type="pres">
      <dgm:prSet presAssocID="{8E33A503-6356-47ED-905B-9F209C3DB7A3}" presName="c3text" presStyleLbl="node1" presStyleIdx="2" presStyleCnt="4">
        <dgm:presLayoutVars>
          <dgm:bulletEnabled val="1"/>
        </dgm:presLayoutVars>
      </dgm:prSet>
      <dgm:spPr/>
    </dgm:pt>
    <dgm:pt modelId="{783CD685-A4E6-4D47-84D4-CDB617DD2D9E}" type="pres">
      <dgm:prSet presAssocID="{8E33A503-6356-47ED-905B-9F209C3DB7A3}" presName="comp4" presStyleCnt="0"/>
      <dgm:spPr/>
    </dgm:pt>
    <dgm:pt modelId="{0E228559-8570-4938-A801-2792244F1948}" type="pres">
      <dgm:prSet presAssocID="{8E33A503-6356-47ED-905B-9F209C3DB7A3}" presName="circle4" presStyleLbl="node1" presStyleIdx="3" presStyleCnt="4"/>
      <dgm:spPr/>
    </dgm:pt>
    <dgm:pt modelId="{21BDD1B7-CFA0-4BA2-B588-820889829EFF}" type="pres">
      <dgm:prSet presAssocID="{8E33A503-6356-47ED-905B-9F209C3DB7A3}" presName="c4text" presStyleLbl="node1" presStyleIdx="3" presStyleCnt="4">
        <dgm:presLayoutVars>
          <dgm:bulletEnabled val="1"/>
        </dgm:presLayoutVars>
      </dgm:prSet>
      <dgm:spPr/>
    </dgm:pt>
  </dgm:ptLst>
  <dgm:cxnLst>
    <dgm:cxn modelId="{2AEBCE16-4522-4EA8-8E72-528B826B538B}" type="presOf" srcId="{5CE01BF7-07E0-4F84-9FD2-90009CEEB1C5}" destId="{F0A7777B-191F-4759-91FB-9649A885C31B}" srcOrd="0" destOrd="0" presId="urn:microsoft.com/office/officeart/2005/8/layout/venn2"/>
    <dgm:cxn modelId="{3629FC20-6E0B-40A2-A684-FC4AD2BB7367}" srcId="{8E33A503-6356-47ED-905B-9F209C3DB7A3}" destId="{C2267E1C-0AD9-42AE-873C-AD8D74411CDE}" srcOrd="3" destOrd="0" parTransId="{12FF59F5-D106-4064-B174-CAD50F6AD736}" sibTransId="{4CE3F4DB-722A-44B4-9A34-20EF9D8F3F55}"/>
    <dgm:cxn modelId="{800E2630-B61D-43D6-B8BF-F6FF3948B611}" type="presOf" srcId="{C2267E1C-0AD9-42AE-873C-AD8D74411CDE}" destId="{0E228559-8570-4938-A801-2792244F1948}" srcOrd="0" destOrd="0" presId="urn:microsoft.com/office/officeart/2005/8/layout/venn2"/>
    <dgm:cxn modelId="{F0D4EC5B-EA60-4DD9-AA40-5E8DB7F206FE}" type="presOf" srcId="{8E33A503-6356-47ED-905B-9F209C3DB7A3}" destId="{FEE90415-4653-41FC-8EB4-E06B3B81E70D}" srcOrd="0" destOrd="0" presId="urn:microsoft.com/office/officeart/2005/8/layout/venn2"/>
    <dgm:cxn modelId="{85759A46-E531-4BAC-9463-57BB45E02CA6}" srcId="{8E33A503-6356-47ED-905B-9F209C3DB7A3}" destId="{E0F8778D-42AA-44CE-A32D-E6A574B677FD}" srcOrd="1" destOrd="0" parTransId="{5C985270-DFFB-452E-990D-61880342C403}" sibTransId="{B23DE557-998D-4AB5-8732-38C18EA103ED}"/>
    <dgm:cxn modelId="{C1F9B44D-883D-4538-B415-99902377FAE3}" type="presOf" srcId="{E0F8778D-42AA-44CE-A32D-E6A574B677FD}" destId="{7A69F021-0525-4B4F-88A6-8948D1D0E898}" srcOrd="0" destOrd="0" presId="urn:microsoft.com/office/officeart/2005/8/layout/venn2"/>
    <dgm:cxn modelId="{9DF85C71-6A23-468F-9975-E82D2BC4F990}" srcId="{8E33A503-6356-47ED-905B-9F209C3DB7A3}" destId="{5CE01BF7-07E0-4F84-9FD2-90009CEEB1C5}" srcOrd="0" destOrd="0" parTransId="{33C7EA43-FCB6-46C8-A2F5-B973B625F481}" sibTransId="{F8367E3C-79F0-4057-83D8-A680617B31E3}"/>
    <dgm:cxn modelId="{5786D783-10C7-4780-8287-137A4215EB66}" srcId="{8E33A503-6356-47ED-905B-9F209C3DB7A3}" destId="{7F9C4F3C-8E23-4BF4-ABE8-B1AB163E918E}" srcOrd="2" destOrd="0" parTransId="{F3BF37E7-E066-41F8-BE53-755153E46805}" sibTransId="{8E1F23BE-493A-4366-9787-2E0AE19EF90B}"/>
    <dgm:cxn modelId="{C77E0B87-437D-49C6-BD3C-21EB9F8A286E}" type="presOf" srcId="{7F9C4F3C-8E23-4BF4-ABE8-B1AB163E918E}" destId="{545E1A2C-73A2-41FB-9DAF-9046E706329C}" srcOrd="0" destOrd="0" presId="urn:microsoft.com/office/officeart/2005/8/layout/venn2"/>
    <dgm:cxn modelId="{46F2B391-E063-4F91-B76F-BDEF8ECEA0BD}" type="presOf" srcId="{7F9C4F3C-8E23-4BF4-ABE8-B1AB163E918E}" destId="{49D74188-5B18-410D-893A-53007BF0CD6E}" srcOrd="1" destOrd="0" presId="urn:microsoft.com/office/officeart/2005/8/layout/venn2"/>
    <dgm:cxn modelId="{D92FFAC3-F188-4BC6-8374-4B0A0C52F97E}" type="presOf" srcId="{E0F8778D-42AA-44CE-A32D-E6A574B677FD}" destId="{8B1CD4AB-9AA8-4553-9020-4885B0F60524}" srcOrd="1" destOrd="0" presId="urn:microsoft.com/office/officeart/2005/8/layout/venn2"/>
    <dgm:cxn modelId="{922B6CD9-7F57-4C6B-8962-CC1BD11AECD0}" type="presOf" srcId="{C2267E1C-0AD9-42AE-873C-AD8D74411CDE}" destId="{21BDD1B7-CFA0-4BA2-B588-820889829EFF}" srcOrd="1" destOrd="0" presId="urn:microsoft.com/office/officeart/2005/8/layout/venn2"/>
    <dgm:cxn modelId="{DFE7E3E3-9D4B-44C4-A8A5-7C6D09B42C30}" type="presOf" srcId="{5CE01BF7-07E0-4F84-9FD2-90009CEEB1C5}" destId="{59F649F4-F525-4857-82E9-3CA80872049B}" srcOrd="1" destOrd="0" presId="urn:microsoft.com/office/officeart/2005/8/layout/venn2"/>
    <dgm:cxn modelId="{116A3398-6061-4682-B4C2-BCC055417BCB}" type="presParOf" srcId="{FEE90415-4653-41FC-8EB4-E06B3B81E70D}" destId="{0A244B51-A33A-4EB0-8A69-E99317CA7C18}" srcOrd="0" destOrd="0" presId="urn:microsoft.com/office/officeart/2005/8/layout/venn2"/>
    <dgm:cxn modelId="{C786D334-0776-4D8C-BC46-CFEF8DAEFF6A}" type="presParOf" srcId="{0A244B51-A33A-4EB0-8A69-E99317CA7C18}" destId="{F0A7777B-191F-4759-91FB-9649A885C31B}" srcOrd="0" destOrd="0" presId="urn:microsoft.com/office/officeart/2005/8/layout/venn2"/>
    <dgm:cxn modelId="{5AAA3B44-6A28-4B38-98B3-FE0042A2A4CB}" type="presParOf" srcId="{0A244B51-A33A-4EB0-8A69-E99317CA7C18}" destId="{59F649F4-F525-4857-82E9-3CA80872049B}" srcOrd="1" destOrd="0" presId="urn:microsoft.com/office/officeart/2005/8/layout/venn2"/>
    <dgm:cxn modelId="{B9F1B8F7-4F99-460C-AFD7-A92FE289ABD6}" type="presParOf" srcId="{FEE90415-4653-41FC-8EB4-E06B3B81E70D}" destId="{843E2428-6719-4574-9065-B703DB949FB5}" srcOrd="1" destOrd="0" presId="urn:microsoft.com/office/officeart/2005/8/layout/venn2"/>
    <dgm:cxn modelId="{AEE62AE2-A4D9-471E-ADC8-C797740D84BA}" type="presParOf" srcId="{843E2428-6719-4574-9065-B703DB949FB5}" destId="{7A69F021-0525-4B4F-88A6-8948D1D0E898}" srcOrd="0" destOrd="0" presId="urn:microsoft.com/office/officeart/2005/8/layout/venn2"/>
    <dgm:cxn modelId="{17DBB81B-AB12-4D99-A478-E564306F17F6}" type="presParOf" srcId="{843E2428-6719-4574-9065-B703DB949FB5}" destId="{8B1CD4AB-9AA8-4553-9020-4885B0F60524}" srcOrd="1" destOrd="0" presId="urn:microsoft.com/office/officeart/2005/8/layout/venn2"/>
    <dgm:cxn modelId="{00D15C5F-F989-4E64-8824-39688BF1BF31}" type="presParOf" srcId="{FEE90415-4653-41FC-8EB4-E06B3B81E70D}" destId="{C67912D7-242F-48F1-8BBF-F5535215DDBA}" srcOrd="2" destOrd="0" presId="urn:microsoft.com/office/officeart/2005/8/layout/venn2"/>
    <dgm:cxn modelId="{0F5E52A0-AB6B-4489-9BDD-C0C9A8C0F0C4}" type="presParOf" srcId="{C67912D7-242F-48F1-8BBF-F5535215DDBA}" destId="{545E1A2C-73A2-41FB-9DAF-9046E706329C}" srcOrd="0" destOrd="0" presId="urn:microsoft.com/office/officeart/2005/8/layout/venn2"/>
    <dgm:cxn modelId="{65F11C4F-E3F1-4ACD-9531-2CB759ACE54F}" type="presParOf" srcId="{C67912D7-242F-48F1-8BBF-F5535215DDBA}" destId="{49D74188-5B18-410D-893A-53007BF0CD6E}" srcOrd="1" destOrd="0" presId="urn:microsoft.com/office/officeart/2005/8/layout/venn2"/>
    <dgm:cxn modelId="{E6B8F029-5FC3-463D-B9F2-F73F9F85CBA9}" type="presParOf" srcId="{FEE90415-4653-41FC-8EB4-E06B3B81E70D}" destId="{783CD685-A4E6-4D47-84D4-CDB617DD2D9E}" srcOrd="3" destOrd="0" presId="urn:microsoft.com/office/officeart/2005/8/layout/venn2"/>
    <dgm:cxn modelId="{D93CE006-F6C0-4C1A-91B4-70DF4FEC78D3}" type="presParOf" srcId="{783CD685-A4E6-4D47-84D4-CDB617DD2D9E}" destId="{0E228559-8570-4938-A801-2792244F1948}" srcOrd="0" destOrd="0" presId="urn:microsoft.com/office/officeart/2005/8/layout/venn2"/>
    <dgm:cxn modelId="{E11AA4DB-269B-4785-B650-5E51443B15C8}" type="presParOf" srcId="{783CD685-A4E6-4D47-84D4-CDB617DD2D9E}" destId="{21BDD1B7-CFA0-4BA2-B588-820889829EF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8FEB0F-6976-4596-94C3-A9118EBFF7A6}" type="doc">
      <dgm:prSet loTypeId="urn:microsoft.com/office/officeart/2005/8/layout/pList2" loCatId="list" qsTypeId="urn:microsoft.com/office/officeart/2005/8/quickstyle/simple1" qsCatId="simple" csTypeId="urn:microsoft.com/office/officeart/2005/8/colors/accent1_2" csCatId="accent1" phldr="1"/>
      <dgm:spPr/>
    </dgm:pt>
    <dgm:pt modelId="{C93E088E-6E86-4128-9071-10C7EA84AFAE}">
      <dgm:prSet phldrT="[Text]" custT="1"/>
      <dgm:spPr/>
      <dgm:t>
        <a:bodyPr/>
        <a:lstStyle/>
        <a:p>
          <a:r>
            <a:rPr lang="en-US" sz="1400" b="1" dirty="0"/>
            <a:t>Demo Strategic App</a:t>
          </a:r>
        </a:p>
        <a:p>
          <a:r>
            <a:rPr lang="en-US" sz="1100" dirty="0"/>
            <a:t>Review OOTB specs</a:t>
          </a:r>
        </a:p>
        <a:p>
          <a:r>
            <a:rPr lang="en-US" sz="1100" dirty="0"/>
            <a:t>Demonstrate OOTB capabilities</a:t>
          </a:r>
        </a:p>
      </dgm:t>
    </dgm:pt>
    <dgm:pt modelId="{5515EC4C-6884-4C85-8C82-53B231EA90F7}" type="parTrans" cxnId="{E369EF78-6CEC-41B7-B626-71DB99B1FD99}">
      <dgm:prSet/>
      <dgm:spPr/>
      <dgm:t>
        <a:bodyPr/>
        <a:lstStyle/>
        <a:p>
          <a:endParaRPr lang="en-US"/>
        </a:p>
      </dgm:t>
    </dgm:pt>
    <dgm:pt modelId="{CCA2B1B6-5575-4CE2-B5C3-D3089689C5A3}" type="sibTrans" cxnId="{E369EF78-6CEC-41B7-B626-71DB99B1FD99}">
      <dgm:prSet/>
      <dgm:spPr/>
      <dgm:t>
        <a:bodyPr/>
        <a:lstStyle/>
        <a:p>
          <a:endParaRPr lang="en-US"/>
        </a:p>
      </dgm:t>
    </dgm:pt>
    <dgm:pt modelId="{E1F42F71-EB9A-4FEC-97EA-C78DCD9DDF42}">
      <dgm:prSet phldrT="[Text]" custT="1"/>
      <dgm:spPr/>
      <dgm:t>
        <a:bodyPr/>
        <a:lstStyle/>
        <a:p>
          <a:r>
            <a:rPr lang="en-US" sz="1400" b="1" dirty="0"/>
            <a:t>Assess Fit &amp; Identify Gaps </a:t>
          </a:r>
        </a:p>
        <a:p>
          <a:r>
            <a:rPr lang="en-US" sz="1100" dirty="0"/>
            <a:t>Compare capabilities against needs</a:t>
          </a:r>
        </a:p>
        <a:p>
          <a:r>
            <a:rPr lang="en-US" sz="1100" dirty="0"/>
            <a:t>Modify OOTB specs  </a:t>
          </a:r>
        </a:p>
        <a:p>
          <a:r>
            <a:rPr lang="en-US" sz="1100" dirty="0"/>
            <a:t>Write new specs to address gaps</a:t>
          </a:r>
        </a:p>
      </dgm:t>
    </dgm:pt>
    <dgm:pt modelId="{DF4B9560-D1BB-4271-9914-1E054384732E}" type="parTrans" cxnId="{65BD45DA-CACD-4A41-813A-790936454916}">
      <dgm:prSet/>
      <dgm:spPr/>
      <dgm:t>
        <a:bodyPr/>
        <a:lstStyle/>
        <a:p>
          <a:endParaRPr lang="en-US"/>
        </a:p>
      </dgm:t>
    </dgm:pt>
    <dgm:pt modelId="{968B3AA2-A0F3-4113-91EE-B58867025391}" type="sibTrans" cxnId="{65BD45DA-CACD-4A41-813A-790936454916}">
      <dgm:prSet/>
      <dgm:spPr/>
      <dgm:t>
        <a:bodyPr/>
        <a:lstStyle/>
        <a:p>
          <a:endParaRPr lang="en-US"/>
        </a:p>
      </dgm:t>
    </dgm:pt>
    <dgm:pt modelId="{792DD72F-3DE3-4E01-A72F-BFC75C580B7F}">
      <dgm:prSet phldrT="[Text]" custT="1"/>
      <dgm:spPr/>
      <dgm:t>
        <a:bodyPr/>
        <a:lstStyle/>
        <a:p>
          <a:r>
            <a:rPr lang="en-US" sz="1400" b="1" dirty="0"/>
            <a:t>Scope Effort</a:t>
          </a:r>
        </a:p>
        <a:p>
          <a:r>
            <a:rPr lang="en-US" sz="1100" dirty="0"/>
            <a:t>Estimate effort</a:t>
          </a:r>
        </a:p>
        <a:p>
          <a:r>
            <a:rPr lang="en-US" sz="1100" dirty="0"/>
            <a:t>Plan sprints and releases</a:t>
          </a:r>
        </a:p>
      </dgm:t>
    </dgm:pt>
    <dgm:pt modelId="{5A23863C-D315-423D-8CBB-B67BA6A78E63}" type="parTrans" cxnId="{F2AB3473-327F-45DA-8771-6E149F32C5A4}">
      <dgm:prSet/>
      <dgm:spPr/>
      <dgm:t>
        <a:bodyPr/>
        <a:lstStyle/>
        <a:p>
          <a:endParaRPr lang="en-US"/>
        </a:p>
      </dgm:t>
    </dgm:pt>
    <dgm:pt modelId="{C5CBEA85-DC46-4E9D-8471-6B1252A206A0}" type="sibTrans" cxnId="{F2AB3473-327F-45DA-8771-6E149F32C5A4}">
      <dgm:prSet/>
      <dgm:spPr/>
      <dgm:t>
        <a:bodyPr/>
        <a:lstStyle/>
        <a:p>
          <a:endParaRPr lang="en-US"/>
        </a:p>
      </dgm:t>
    </dgm:pt>
    <dgm:pt modelId="{377B8F1C-7F60-4394-9A96-738995EFE38A}">
      <dgm:prSet phldrT="[Text]" custT="1"/>
      <dgm:spPr/>
      <dgm:t>
        <a:bodyPr/>
        <a:lstStyle/>
        <a:p>
          <a:r>
            <a:rPr lang="en-US" sz="1400" b="1" dirty="0"/>
            <a:t>Build Application</a:t>
          </a:r>
        </a:p>
        <a:p>
          <a:r>
            <a:rPr lang="en-US" sz="1100" dirty="0"/>
            <a:t>Configure capabilities</a:t>
          </a:r>
        </a:p>
        <a:p>
          <a:r>
            <a:rPr lang="en-US" sz="1100" dirty="0"/>
            <a:t>Play solution back to business </a:t>
          </a:r>
        </a:p>
        <a:p>
          <a:r>
            <a:rPr lang="en-US" sz="1100" dirty="0"/>
            <a:t>Iterate</a:t>
          </a:r>
        </a:p>
      </dgm:t>
    </dgm:pt>
    <dgm:pt modelId="{BE10DB86-046E-4AFF-A48C-9A949A417CC7}" type="parTrans" cxnId="{80BA2CBA-F71C-4A03-936B-2EA9AB7F6EEB}">
      <dgm:prSet/>
      <dgm:spPr/>
      <dgm:t>
        <a:bodyPr/>
        <a:lstStyle/>
        <a:p>
          <a:endParaRPr lang="en-US"/>
        </a:p>
      </dgm:t>
    </dgm:pt>
    <dgm:pt modelId="{E418241F-1914-4225-95D5-33D9B6EC6A3A}" type="sibTrans" cxnId="{80BA2CBA-F71C-4A03-936B-2EA9AB7F6EEB}">
      <dgm:prSet/>
      <dgm:spPr/>
      <dgm:t>
        <a:bodyPr/>
        <a:lstStyle/>
        <a:p>
          <a:endParaRPr lang="en-US"/>
        </a:p>
      </dgm:t>
    </dgm:pt>
    <dgm:pt modelId="{006805A2-1B9E-4B75-B7D0-CE27214AF8C5}" type="pres">
      <dgm:prSet presAssocID="{E88FEB0F-6976-4596-94C3-A9118EBFF7A6}" presName="Name0" presStyleCnt="0">
        <dgm:presLayoutVars>
          <dgm:dir/>
          <dgm:resizeHandles val="exact"/>
        </dgm:presLayoutVars>
      </dgm:prSet>
      <dgm:spPr/>
    </dgm:pt>
    <dgm:pt modelId="{7B2B2E96-8534-4D48-B4CC-3290826EC7EC}" type="pres">
      <dgm:prSet presAssocID="{E88FEB0F-6976-4596-94C3-A9118EBFF7A6}" presName="bkgdShp" presStyleLbl="alignAccFollowNode1" presStyleIdx="0" presStyleCnt="1"/>
      <dgm:spPr/>
    </dgm:pt>
    <dgm:pt modelId="{6792EC1A-E2C4-420D-89EA-5731144D8C16}" type="pres">
      <dgm:prSet presAssocID="{E88FEB0F-6976-4596-94C3-A9118EBFF7A6}" presName="linComp" presStyleCnt="0"/>
      <dgm:spPr/>
    </dgm:pt>
    <dgm:pt modelId="{CA57A5CB-14F7-446B-8A1A-F9A05F5F3F96}" type="pres">
      <dgm:prSet presAssocID="{C93E088E-6E86-4128-9071-10C7EA84AFAE}" presName="compNode" presStyleCnt="0"/>
      <dgm:spPr/>
    </dgm:pt>
    <dgm:pt modelId="{4FA37037-9D5F-47C2-B7B7-C42D2194E3A4}" type="pres">
      <dgm:prSet presAssocID="{C93E088E-6E86-4128-9071-10C7EA84AFAE}" presName="node" presStyleLbl="node1" presStyleIdx="0" presStyleCnt="4" custScaleX="97952">
        <dgm:presLayoutVars>
          <dgm:bulletEnabled val="1"/>
        </dgm:presLayoutVars>
      </dgm:prSet>
      <dgm:spPr/>
    </dgm:pt>
    <dgm:pt modelId="{6BD4B08D-CA0E-476F-A6B3-AC7615BD2316}" type="pres">
      <dgm:prSet presAssocID="{C93E088E-6E86-4128-9071-10C7EA84AFAE}" presName="invisiNode" presStyleLbl="node1" presStyleIdx="0" presStyleCnt="4"/>
      <dgm:spPr/>
    </dgm:pt>
    <dgm:pt modelId="{CB12DF97-8115-4D99-B7CA-C6DE6EDB1428}" type="pres">
      <dgm:prSet presAssocID="{C93E088E-6E86-4128-9071-10C7EA84AFAE}"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1F3EEEEE-3432-425A-9A66-F49277951487}" type="pres">
      <dgm:prSet presAssocID="{CCA2B1B6-5575-4CE2-B5C3-D3089689C5A3}" presName="sibTrans" presStyleLbl="sibTrans2D1" presStyleIdx="0" presStyleCnt="0"/>
      <dgm:spPr/>
    </dgm:pt>
    <dgm:pt modelId="{F39BCECC-26D3-4137-8028-3379EC7672F2}" type="pres">
      <dgm:prSet presAssocID="{E1F42F71-EB9A-4FEC-97EA-C78DCD9DDF42}" presName="compNode" presStyleCnt="0"/>
      <dgm:spPr/>
    </dgm:pt>
    <dgm:pt modelId="{FDF6D3AF-815B-47CA-A95C-4673795DC744}" type="pres">
      <dgm:prSet presAssocID="{E1F42F71-EB9A-4FEC-97EA-C78DCD9DDF42}" presName="node" presStyleLbl="node1" presStyleIdx="1" presStyleCnt="4" custScaleX="114432">
        <dgm:presLayoutVars>
          <dgm:bulletEnabled val="1"/>
        </dgm:presLayoutVars>
      </dgm:prSet>
      <dgm:spPr/>
    </dgm:pt>
    <dgm:pt modelId="{E497CD1D-E2B9-42E1-9C05-0A5559CB07D3}" type="pres">
      <dgm:prSet presAssocID="{E1F42F71-EB9A-4FEC-97EA-C78DCD9DDF42}" presName="invisiNode" presStyleLbl="node1" presStyleIdx="1" presStyleCnt="4"/>
      <dgm:spPr/>
    </dgm:pt>
    <dgm:pt modelId="{8AD34BFB-8238-4329-983F-CEDAFE3AD9C8}" type="pres">
      <dgm:prSet presAssocID="{E1F42F71-EB9A-4FEC-97EA-C78DCD9DDF42}"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dgm:spPr>
    </dgm:pt>
    <dgm:pt modelId="{A295599D-16BE-4049-8D7F-EF3E2A0B2E58}" type="pres">
      <dgm:prSet presAssocID="{968B3AA2-A0F3-4113-91EE-B58867025391}" presName="sibTrans" presStyleLbl="sibTrans2D1" presStyleIdx="0" presStyleCnt="0"/>
      <dgm:spPr/>
    </dgm:pt>
    <dgm:pt modelId="{C2137553-E2E5-49A9-A722-18CF4C6417F8}" type="pres">
      <dgm:prSet presAssocID="{792DD72F-3DE3-4E01-A72F-BFC75C580B7F}" presName="compNode" presStyleCnt="0"/>
      <dgm:spPr/>
    </dgm:pt>
    <dgm:pt modelId="{265DDEF4-CFD4-49A8-9C0A-C0C894F6D7FB}" type="pres">
      <dgm:prSet presAssocID="{792DD72F-3DE3-4E01-A72F-BFC75C580B7F}" presName="node" presStyleLbl="node1" presStyleIdx="2" presStyleCnt="4">
        <dgm:presLayoutVars>
          <dgm:bulletEnabled val="1"/>
        </dgm:presLayoutVars>
      </dgm:prSet>
      <dgm:spPr/>
    </dgm:pt>
    <dgm:pt modelId="{E27A8A0C-6093-499A-9D90-8DBE6A817410}" type="pres">
      <dgm:prSet presAssocID="{792DD72F-3DE3-4E01-A72F-BFC75C580B7F}" presName="invisiNode" presStyleLbl="node1" presStyleIdx="2" presStyleCnt="4"/>
      <dgm:spPr/>
    </dgm:pt>
    <dgm:pt modelId="{563EFF64-6D1E-4AFC-B619-50147C4ECB09}" type="pres">
      <dgm:prSet presAssocID="{792DD72F-3DE3-4E01-A72F-BFC75C580B7F}"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FA4CC601-6442-4635-A5A7-9FDFD625A45B}" type="pres">
      <dgm:prSet presAssocID="{C5CBEA85-DC46-4E9D-8471-6B1252A206A0}" presName="sibTrans" presStyleLbl="sibTrans2D1" presStyleIdx="0" presStyleCnt="0"/>
      <dgm:spPr/>
    </dgm:pt>
    <dgm:pt modelId="{334ED095-3759-478D-AD9A-3C4AC4918CF9}" type="pres">
      <dgm:prSet presAssocID="{377B8F1C-7F60-4394-9A96-738995EFE38A}" presName="compNode" presStyleCnt="0"/>
      <dgm:spPr/>
    </dgm:pt>
    <dgm:pt modelId="{1B37AF6C-F5CC-433D-B1EB-6B3CF651BD51}" type="pres">
      <dgm:prSet presAssocID="{377B8F1C-7F60-4394-9A96-738995EFE38A}" presName="node" presStyleLbl="node1" presStyleIdx="3" presStyleCnt="4" custScaleX="111818">
        <dgm:presLayoutVars>
          <dgm:bulletEnabled val="1"/>
        </dgm:presLayoutVars>
      </dgm:prSet>
      <dgm:spPr/>
    </dgm:pt>
    <dgm:pt modelId="{A6A92F53-F11F-4233-8C8A-2BC18DE70D4B}" type="pres">
      <dgm:prSet presAssocID="{377B8F1C-7F60-4394-9A96-738995EFE38A}" presName="invisiNode" presStyleLbl="node1" presStyleIdx="3" presStyleCnt="4"/>
      <dgm:spPr/>
    </dgm:pt>
    <dgm:pt modelId="{183C6784-5618-4C36-BEB9-292035A20AD8}" type="pres">
      <dgm:prSet presAssocID="{377B8F1C-7F60-4394-9A96-738995EFE38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pt>
  </dgm:ptLst>
  <dgm:cxnLst>
    <dgm:cxn modelId="{E74EB127-7F1A-4A12-BE5E-B5D612F68F11}" type="presOf" srcId="{792DD72F-3DE3-4E01-A72F-BFC75C580B7F}" destId="{265DDEF4-CFD4-49A8-9C0A-C0C894F6D7FB}" srcOrd="0" destOrd="0" presId="urn:microsoft.com/office/officeart/2005/8/layout/pList2"/>
    <dgm:cxn modelId="{0D09062B-CFA0-4059-8D68-6DF1259F4428}" type="presOf" srcId="{968B3AA2-A0F3-4113-91EE-B58867025391}" destId="{A295599D-16BE-4049-8D7F-EF3E2A0B2E58}" srcOrd="0" destOrd="0" presId="urn:microsoft.com/office/officeart/2005/8/layout/pList2"/>
    <dgm:cxn modelId="{65E2A83B-91C0-44DE-8122-FDA5CBFFBA2E}" type="presOf" srcId="{E88FEB0F-6976-4596-94C3-A9118EBFF7A6}" destId="{006805A2-1B9E-4B75-B7D0-CE27214AF8C5}" srcOrd="0" destOrd="0" presId="urn:microsoft.com/office/officeart/2005/8/layout/pList2"/>
    <dgm:cxn modelId="{DDC24941-E99A-422A-B4E3-BE02A8B51023}" type="presOf" srcId="{CCA2B1B6-5575-4CE2-B5C3-D3089689C5A3}" destId="{1F3EEEEE-3432-425A-9A66-F49277951487}" srcOrd="0" destOrd="0" presId="urn:microsoft.com/office/officeart/2005/8/layout/pList2"/>
    <dgm:cxn modelId="{F2AB3473-327F-45DA-8771-6E149F32C5A4}" srcId="{E88FEB0F-6976-4596-94C3-A9118EBFF7A6}" destId="{792DD72F-3DE3-4E01-A72F-BFC75C580B7F}" srcOrd="2" destOrd="0" parTransId="{5A23863C-D315-423D-8CBB-B67BA6A78E63}" sibTransId="{C5CBEA85-DC46-4E9D-8471-6B1252A206A0}"/>
    <dgm:cxn modelId="{E369EF78-6CEC-41B7-B626-71DB99B1FD99}" srcId="{E88FEB0F-6976-4596-94C3-A9118EBFF7A6}" destId="{C93E088E-6E86-4128-9071-10C7EA84AFAE}" srcOrd="0" destOrd="0" parTransId="{5515EC4C-6884-4C85-8C82-53B231EA90F7}" sibTransId="{CCA2B1B6-5575-4CE2-B5C3-D3089689C5A3}"/>
    <dgm:cxn modelId="{52BEE39B-2F19-4EBA-985E-7A9F96BC7A6E}" type="presOf" srcId="{C93E088E-6E86-4128-9071-10C7EA84AFAE}" destId="{4FA37037-9D5F-47C2-B7B7-C42D2194E3A4}" srcOrd="0" destOrd="0" presId="urn:microsoft.com/office/officeart/2005/8/layout/pList2"/>
    <dgm:cxn modelId="{86E00FAF-B054-49BE-AB58-9E95F215FDA1}" type="presOf" srcId="{E1F42F71-EB9A-4FEC-97EA-C78DCD9DDF42}" destId="{FDF6D3AF-815B-47CA-A95C-4673795DC744}" srcOrd="0" destOrd="0" presId="urn:microsoft.com/office/officeart/2005/8/layout/pList2"/>
    <dgm:cxn modelId="{9FD1F5B4-EC87-423F-AE71-A82EBBAFF77D}" type="presOf" srcId="{377B8F1C-7F60-4394-9A96-738995EFE38A}" destId="{1B37AF6C-F5CC-433D-B1EB-6B3CF651BD51}" srcOrd="0" destOrd="0" presId="urn:microsoft.com/office/officeart/2005/8/layout/pList2"/>
    <dgm:cxn modelId="{80BA2CBA-F71C-4A03-936B-2EA9AB7F6EEB}" srcId="{E88FEB0F-6976-4596-94C3-A9118EBFF7A6}" destId="{377B8F1C-7F60-4394-9A96-738995EFE38A}" srcOrd="3" destOrd="0" parTransId="{BE10DB86-046E-4AFF-A48C-9A949A417CC7}" sibTransId="{E418241F-1914-4225-95D5-33D9B6EC6A3A}"/>
    <dgm:cxn modelId="{65BD45DA-CACD-4A41-813A-790936454916}" srcId="{E88FEB0F-6976-4596-94C3-A9118EBFF7A6}" destId="{E1F42F71-EB9A-4FEC-97EA-C78DCD9DDF42}" srcOrd="1" destOrd="0" parTransId="{DF4B9560-D1BB-4271-9914-1E054384732E}" sibTransId="{968B3AA2-A0F3-4113-91EE-B58867025391}"/>
    <dgm:cxn modelId="{937365E8-5146-4D54-BAE8-CDBFF8B58590}" type="presOf" srcId="{C5CBEA85-DC46-4E9D-8471-6B1252A206A0}" destId="{FA4CC601-6442-4635-A5A7-9FDFD625A45B}" srcOrd="0" destOrd="0" presId="urn:microsoft.com/office/officeart/2005/8/layout/pList2"/>
    <dgm:cxn modelId="{8E851D0E-5DAD-4630-826F-FB9BB9DF35FB}" type="presParOf" srcId="{006805A2-1B9E-4B75-B7D0-CE27214AF8C5}" destId="{7B2B2E96-8534-4D48-B4CC-3290826EC7EC}" srcOrd="0" destOrd="0" presId="urn:microsoft.com/office/officeart/2005/8/layout/pList2"/>
    <dgm:cxn modelId="{6F13F253-4C31-408F-98D5-5166A0B7E480}" type="presParOf" srcId="{006805A2-1B9E-4B75-B7D0-CE27214AF8C5}" destId="{6792EC1A-E2C4-420D-89EA-5731144D8C16}" srcOrd="1" destOrd="0" presId="urn:microsoft.com/office/officeart/2005/8/layout/pList2"/>
    <dgm:cxn modelId="{CAB773CD-DCD4-441F-AC4F-A1D207E59C41}" type="presParOf" srcId="{6792EC1A-E2C4-420D-89EA-5731144D8C16}" destId="{CA57A5CB-14F7-446B-8A1A-F9A05F5F3F96}" srcOrd="0" destOrd="0" presId="urn:microsoft.com/office/officeart/2005/8/layout/pList2"/>
    <dgm:cxn modelId="{929CC0A3-27B4-4F19-8D35-5CE19BAE33D5}" type="presParOf" srcId="{CA57A5CB-14F7-446B-8A1A-F9A05F5F3F96}" destId="{4FA37037-9D5F-47C2-B7B7-C42D2194E3A4}" srcOrd="0" destOrd="0" presId="urn:microsoft.com/office/officeart/2005/8/layout/pList2"/>
    <dgm:cxn modelId="{190CB322-AEB9-429D-A309-FB17E3BFDE1B}" type="presParOf" srcId="{CA57A5CB-14F7-446B-8A1A-F9A05F5F3F96}" destId="{6BD4B08D-CA0E-476F-A6B3-AC7615BD2316}" srcOrd="1" destOrd="0" presId="urn:microsoft.com/office/officeart/2005/8/layout/pList2"/>
    <dgm:cxn modelId="{6B3C4289-2093-491E-9859-85D6284FA583}" type="presParOf" srcId="{CA57A5CB-14F7-446B-8A1A-F9A05F5F3F96}" destId="{CB12DF97-8115-4D99-B7CA-C6DE6EDB1428}" srcOrd="2" destOrd="0" presId="urn:microsoft.com/office/officeart/2005/8/layout/pList2"/>
    <dgm:cxn modelId="{EAE57F2F-ECB7-4CC6-BAD9-FC7D29D27FF9}" type="presParOf" srcId="{6792EC1A-E2C4-420D-89EA-5731144D8C16}" destId="{1F3EEEEE-3432-425A-9A66-F49277951487}" srcOrd="1" destOrd="0" presId="urn:microsoft.com/office/officeart/2005/8/layout/pList2"/>
    <dgm:cxn modelId="{7A579F0B-53CE-4E39-B4D4-AFE342204FC2}" type="presParOf" srcId="{6792EC1A-E2C4-420D-89EA-5731144D8C16}" destId="{F39BCECC-26D3-4137-8028-3379EC7672F2}" srcOrd="2" destOrd="0" presId="urn:microsoft.com/office/officeart/2005/8/layout/pList2"/>
    <dgm:cxn modelId="{9FD3E10C-C045-42A1-BB87-B1B6F26271A8}" type="presParOf" srcId="{F39BCECC-26D3-4137-8028-3379EC7672F2}" destId="{FDF6D3AF-815B-47CA-A95C-4673795DC744}" srcOrd="0" destOrd="0" presId="urn:microsoft.com/office/officeart/2005/8/layout/pList2"/>
    <dgm:cxn modelId="{386453FD-5C86-4535-978A-D28E2BF73A3F}" type="presParOf" srcId="{F39BCECC-26D3-4137-8028-3379EC7672F2}" destId="{E497CD1D-E2B9-42E1-9C05-0A5559CB07D3}" srcOrd="1" destOrd="0" presId="urn:microsoft.com/office/officeart/2005/8/layout/pList2"/>
    <dgm:cxn modelId="{93122155-0F9D-4BC2-8D63-B3F243350A2F}" type="presParOf" srcId="{F39BCECC-26D3-4137-8028-3379EC7672F2}" destId="{8AD34BFB-8238-4329-983F-CEDAFE3AD9C8}" srcOrd="2" destOrd="0" presId="urn:microsoft.com/office/officeart/2005/8/layout/pList2"/>
    <dgm:cxn modelId="{A6EDE216-59B2-490F-A89E-43C6B2AEFA5E}" type="presParOf" srcId="{6792EC1A-E2C4-420D-89EA-5731144D8C16}" destId="{A295599D-16BE-4049-8D7F-EF3E2A0B2E58}" srcOrd="3" destOrd="0" presId="urn:microsoft.com/office/officeart/2005/8/layout/pList2"/>
    <dgm:cxn modelId="{7D514924-5F20-49D5-95EB-6379797E803B}" type="presParOf" srcId="{6792EC1A-E2C4-420D-89EA-5731144D8C16}" destId="{C2137553-E2E5-49A9-A722-18CF4C6417F8}" srcOrd="4" destOrd="0" presId="urn:microsoft.com/office/officeart/2005/8/layout/pList2"/>
    <dgm:cxn modelId="{979A6904-C480-44ED-9365-79240958B77B}" type="presParOf" srcId="{C2137553-E2E5-49A9-A722-18CF4C6417F8}" destId="{265DDEF4-CFD4-49A8-9C0A-C0C894F6D7FB}" srcOrd="0" destOrd="0" presId="urn:microsoft.com/office/officeart/2005/8/layout/pList2"/>
    <dgm:cxn modelId="{4AD03D2C-140D-4367-B819-79178795B1E2}" type="presParOf" srcId="{C2137553-E2E5-49A9-A722-18CF4C6417F8}" destId="{E27A8A0C-6093-499A-9D90-8DBE6A817410}" srcOrd="1" destOrd="0" presId="urn:microsoft.com/office/officeart/2005/8/layout/pList2"/>
    <dgm:cxn modelId="{1385697B-51E1-4900-B26B-643C074D0986}" type="presParOf" srcId="{C2137553-E2E5-49A9-A722-18CF4C6417F8}" destId="{563EFF64-6D1E-4AFC-B619-50147C4ECB09}" srcOrd="2" destOrd="0" presId="urn:microsoft.com/office/officeart/2005/8/layout/pList2"/>
    <dgm:cxn modelId="{72EE4934-05D2-4C01-B308-F5638117E156}" type="presParOf" srcId="{6792EC1A-E2C4-420D-89EA-5731144D8C16}" destId="{FA4CC601-6442-4635-A5A7-9FDFD625A45B}" srcOrd="5" destOrd="0" presId="urn:microsoft.com/office/officeart/2005/8/layout/pList2"/>
    <dgm:cxn modelId="{1A60C890-5C72-4ACE-8492-E8D86A2E378C}" type="presParOf" srcId="{6792EC1A-E2C4-420D-89EA-5731144D8C16}" destId="{334ED095-3759-478D-AD9A-3C4AC4918CF9}" srcOrd="6" destOrd="0" presId="urn:microsoft.com/office/officeart/2005/8/layout/pList2"/>
    <dgm:cxn modelId="{EB9EE59E-EA00-46BF-B140-428C7AC935C3}" type="presParOf" srcId="{334ED095-3759-478D-AD9A-3C4AC4918CF9}" destId="{1B37AF6C-F5CC-433D-B1EB-6B3CF651BD51}" srcOrd="0" destOrd="0" presId="urn:microsoft.com/office/officeart/2005/8/layout/pList2"/>
    <dgm:cxn modelId="{37A7E239-6F12-4BFB-ADF9-B61A1CB8CFF4}" type="presParOf" srcId="{334ED095-3759-478D-AD9A-3C4AC4918CF9}" destId="{A6A92F53-F11F-4233-8C8A-2BC18DE70D4B}" srcOrd="1" destOrd="0" presId="urn:microsoft.com/office/officeart/2005/8/layout/pList2"/>
    <dgm:cxn modelId="{2FE895BA-FA9C-45A8-9446-29095419FDF0}" type="presParOf" srcId="{334ED095-3759-478D-AD9A-3C4AC4918CF9}" destId="{183C6784-5618-4C36-BEB9-292035A20AD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7777B-191F-4759-91FB-9649A885C31B}">
      <dsp:nvSpPr>
        <dsp:cNvPr id="0" name=""/>
        <dsp:cNvSpPr/>
      </dsp:nvSpPr>
      <dsp:spPr>
        <a:xfrm>
          <a:off x="1087213" y="0"/>
          <a:ext cx="3443810" cy="3443810"/>
        </a:xfrm>
        <a:prstGeom prst="ellipse">
          <a:avLst/>
        </a:prstGeom>
        <a:solidFill>
          <a:schemeClr val="accent2">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1" kern="1200" dirty="0"/>
            <a:t>Business Objectives</a:t>
          </a:r>
        </a:p>
      </dsp:txBody>
      <dsp:txXfrm>
        <a:off x="2327673" y="172190"/>
        <a:ext cx="962889" cy="516571"/>
      </dsp:txXfrm>
    </dsp:sp>
    <dsp:sp modelId="{7A69F021-0525-4B4F-88A6-8948D1D0E898}">
      <dsp:nvSpPr>
        <dsp:cNvPr id="0" name=""/>
        <dsp:cNvSpPr/>
      </dsp:nvSpPr>
      <dsp:spPr>
        <a:xfrm>
          <a:off x="1406075" y="688761"/>
          <a:ext cx="2755048" cy="2755048"/>
        </a:xfrm>
        <a:prstGeom prst="ellipse">
          <a:avLst/>
        </a:prstGeom>
        <a:solidFill>
          <a:schemeClr val="accent3">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Epics</a:t>
          </a:r>
        </a:p>
      </dsp:txBody>
      <dsp:txXfrm>
        <a:off x="2302155" y="854064"/>
        <a:ext cx="962889" cy="495908"/>
      </dsp:txXfrm>
    </dsp:sp>
    <dsp:sp modelId="{545E1A2C-73A2-41FB-9DAF-9046E706329C}">
      <dsp:nvSpPr>
        <dsp:cNvPr id="0" name=""/>
        <dsp:cNvSpPr/>
      </dsp:nvSpPr>
      <dsp:spPr>
        <a:xfrm>
          <a:off x="1705133" y="1377523"/>
          <a:ext cx="2128749" cy="2066286"/>
        </a:xfrm>
        <a:prstGeom prst="ellipse">
          <a:avLst/>
        </a:prstGeom>
        <a:solidFill>
          <a:schemeClr val="accent4">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Specs / User Stories</a:t>
          </a:r>
        </a:p>
      </dsp:txBody>
      <dsp:txXfrm>
        <a:off x="2273509" y="1532495"/>
        <a:ext cx="991997" cy="464914"/>
      </dsp:txXfrm>
    </dsp:sp>
    <dsp:sp modelId="{0E228559-8570-4938-A801-2792244F1948}">
      <dsp:nvSpPr>
        <dsp:cNvPr id="0" name=""/>
        <dsp:cNvSpPr/>
      </dsp:nvSpPr>
      <dsp:spPr>
        <a:xfrm>
          <a:off x="2094838" y="2066286"/>
          <a:ext cx="1377524" cy="1377524"/>
        </a:xfrm>
        <a:prstGeom prst="ellipse">
          <a:avLst/>
        </a:prstGeom>
        <a:solidFill>
          <a:schemeClr val="accent5">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solidFill>
                <a:schemeClr val="tx1"/>
              </a:solidFill>
            </a:rPr>
            <a:t>Business Rules / Require-ments</a:t>
          </a:r>
          <a:endParaRPr lang="en-US" sz="1200" b="1" kern="1200" dirty="0">
            <a:solidFill>
              <a:schemeClr val="tx1"/>
            </a:solidFill>
          </a:endParaRPr>
        </a:p>
      </dsp:txBody>
      <dsp:txXfrm>
        <a:off x="2296571" y="2410667"/>
        <a:ext cx="974056" cy="68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B2E96-8534-4D48-B4CC-3290826EC7EC}">
      <dsp:nvSpPr>
        <dsp:cNvPr id="0" name=""/>
        <dsp:cNvSpPr/>
      </dsp:nvSpPr>
      <dsp:spPr>
        <a:xfrm>
          <a:off x="0" y="0"/>
          <a:ext cx="6096000" cy="1828800"/>
        </a:xfrm>
        <a:prstGeom prst="roundRect">
          <a:avLst>
            <a:gd name="adj" fmla="val 10000"/>
          </a:avLst>
        </a:prstGeom>
        <a:solidFill>
          <a:schemeClr val="accent1">
            <a:alpha val="90000"/>
            <a:tint val="40000"/>
            <a:hueOff val="0"/>
            <a:satOff val="0"/>
            <a:lumOff val="0"/>
            <a:alphaOff val="0"/>
          </a:schemeClr>
        </a:solidFill>
        <a:ln w="6350" cap="sq"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12DF97-8115-4D99-B7CA-C6DE6EDB1428}">
      <dsp:nvSpPr>
        <dsp:cNvPr id="0" name=""/>
        <dsp:cNvSpPr/>
      </dsp:nvSpPr>
      <dsp:spPr>
        <a:xfrm>
          <a:off x="185284" y="243840"/>
          <a:ext cx="1254888" cy="134112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37037-9D5F-47C2-B7B7-C42D2194E3A4}">
      <dsp:nvSpPr>
        <dsp:cNvPr id="0" name=""/>
        <dsp:cNvSpPr/>
      </dsp:nvSpPr>
      <dsp:spPr>
        <a:xfrm rot="10800000">
          <a:off x="198134" y="1828799"/>
          <a:ext cx="1229188" cy="2235200"/>
        </a:xfrm>
        <a:prstGeom prst="round2SameRect">
          <a:avLst>
            <a:gd name="adj1" fmla="val 10500"/>
            <a:gd name="adj2" fmla="val 0"/>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Demo Strategic App</a:t>
          </a:r>
        </a:p>
        <a:p>
          <a:pPr marL="0" lvl="0" indent="0" algn="ctr" defTabSz="622300">
            <a:lnSpc>
              <a:spcPct val="90000"/>
            </a:lnSpc>
            <a:spcBef>
              <a:spcPct val="0"/>
            </a:spcBef>
            <a:spcAft>
              <a:spcPct val="35000"/>
            </a:spcAft>
            <a:buNone/>
          </a:pPr>
          <a:r>
            <a:rPr lang="en-US" sz="1100" kern="1200" dirty="0"/>
            <a:t>Review OOTB specs</a:t>
          </a:r>
        </a:p>
        <a:p>
          <a:pPr marL="0" lvl="0" indent="0" algn="ctr" defTabSz="622300">
            <a:lnSpc>
              <a:spcPct val="90000"/>
            </a:lnSpc>
            <a:spcBef>
              <a:spcPct val="0"/>
            </a:spcBef>
            <a:spcAft>
              <a:spcPct val="35000"/>
            </a:spcAft>
            <a:buNone/>
          </a:pPr>
          <a:r>
            <a:rPr lang="en-US" sz="1100" kern="1200" dirty="0"/>
            <a:t>Demonstrate OOTB capabilities</a:t>
          </a:r>
        </a:p>
      </dsp:txBody>
      <dsp:txXfrm rot="10800000">
        <a:off x="235936" y="1828799"/>
        <a:ext cx="1153584" cy="2197398"/>
      </dsp:txXfrm>
    </dsp:sp>
    <dsp:sp modelId="{8AD34BFB-8238-4329-983F-CEDAFE3AD9C8}">
      <dsp:nvSpPr>
        <dsp:cNvPr id="0" name=""/>
        <dsp:cNvSpPr/>
      </dsp:nvSpPr>
      <dsp:spPr>
        <a:xfrm>
          <a:off x="1656215" y="243840"/>
          <a:ext cx="1254888" cy="13411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0" r="-20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F6D3AF-815B-47CA-A95C-4673795DC744}">
      <dsp:nvSpPr>
        <dsp:cNvPr id="0" name=""/>
        <dsp:cNvSpPr/>
      </dsp:nvSpPr>
      <dsp:spPr>
        <a:xfrm rot="10800000">
          <a:off x="1565662" y="1828799"/>
          <a:ext cx="1435994" cy="2235200"/>
        </a:xfrm>
        <a:prstGeom prst="round2SameRect">
          <a:avLst>
            <a:gd name="adj1" fmla="val 10500"/>
            <a:gd name="adj2" fmla="val 0"/>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Assess Fit &amp; Identify Gaps </a:t>
          </a:r>
        </a:p>
        <a:p>
          <a:pPr marL="0" lvl="0" indent="0" algn="ctr" defTabSz="622300">
            <a:lnSpc>
              <a:spcPct val="90000"/>
            </a:lnSpc>
            <a:spcBef>
              <a:spcPct val="0"/>
            </a:spcBef>
            <a:spcAft>
              <a:spcPct val="35000"/>
            </a:spcAft>
            <a:buNone/>
          </a:pPr>
          <a:r>
            <a:rPr lang="en-US" sz="1100" kern="1200" dirty="0"/>
            <a:t>Compare capabilities against needs</a:t>
          </a:r>
        </a:p>
        <a:p>
          <a:pPr marL="0" lvl="0" indent="0" algn="ctr" defTabSz="622300">
            <a:lnSpc>
              <a:spcPct val="90000"/>
            </a:lnSpc>
            <a:spcBef>
              <a:spcPct val="0"/>
            </a:spcBef>
            <a:spcAft>
              <a:spcPct val="35000"/>
            </a:spcAft>
            <a:buNone/>
          </a:pPr>
          <a:r>
            <a:rPr lang="en-US" sz="1100" kern="1200" dirty="0"/>
            <a:t>Modify OOTB specs  </a:t>
          </a:r>
        </a:p>
        <a:p>
          <a:pPr marL="0" lvl="0" indent="0" algn="ctr" defTabSz="622300">
            <a:lnSpc>
              <a:spcPct val="90000"/>
            </a:lnSpc>
            <a:spcBef>
              <a:spcPct val="0"/>
            </a:spcBef>
            <a:spcAft>
              <a:spcPct val="35000"/>
            </a:spcAft>
            <a:buNone/>
          </a:pPr>
          <a:r>
            <a:rPr lang="en-US" sz="1100" kern="1200" dirty="0"/>
            <a:t>Write new specs to address gaps</a:t>
          </a:r>
        </a:p>
      </dsp:txBody>
      <dsp:txXfrm rot="10800000">
        <a:off x="1609824" y="1828799"/>
        <a:ext cx="1347670" cy="2191038"/>
      </dsp:txXfrm>
    </dsp:sp>
    <dsp:sp modelId="{563EFF64-6D1E-4AFC-B619-50147C4ECB09}">
      <dsp:nvSpPr>
        <dsp:cNvPr id="0" name=""/>
        <dsp:cNvSpPr/>
      </dsp:nvSpPr>
      <dsp:spPr>
        <a:xfrm>
          <a:off x="3127145" y="243840"/>
          <a:ext cx="1254888" cy="1341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DDEF4-CFD4-49A8-9C0A-C0C894F6D7FB}">
      <dsp:nvSpPr>
        <dsp:cNvPr id="0" name=""/>
        <dsp:cNvSpPr/>
      </dsp:nvSpPr>
      <dsp:spPr>
        <a:xfrm rot="10800000">
          <a:off x="3127145" y="1828799"/>
          <a:ext cx="1254888" cy="2235200"/>
        </a:xfrm>
        <a:prstGeom prst="round2SameRect">
          <a:avLst>
            <a:gd name="adj1" fmla="val 10500"/>
            <a:gd name="adj2" fmla="val 0"/>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Scope Effort</a:t>
          </a:r>
        </a:p>
        <a:p>
          <a:pPr marL="0" lvl="0" indent="0" algn="ctr" defTabSz="622300">
            <a:lnSpc>
              <a:spcPct val="90000"/>
            </a:lnSpc>
            <a:spcBef>
              <a:spcPct val="0"/>
            </a:spcBef>
            <a:spcAft>
              <a:spcPct val="35000"/>
            </a:spcAft>
            <a:buNone/>
          </a:pPr>
          <a:r>
            <a:rPr lang="en-US" sz="1100" kern="1200" dirty="0"/>
            <a:t>Estimate effort</a:t>
          </a:r>
        </a:p>
        <a:p>
          <a:pPr marL="0" lvl="0" indent="0" algn="ctr" defTabSz="622300">
            <a:lnSpc>
              <a:spcPct val="90000"/>
            </a:lnSpc>
            <a:spcBef>
              <a:spcPct val="0"/>
            </a:spcBef>
            <a:spcAft>
              <a:spcPct val="35000"/>
            </a:spcAft>
            <a:buNone/>
          </a:pPr>
          <a:r>
            <a:rPr lang="en-US" sz="1100" kern="1200" dirty="0"/>
            <a:t>Plan sprints and releases</a:t>
          </a:r>
        </a:p>
      </dsp:txBody>
      <dsp:txXfrm rot="10800000">
        <a:off x="3165737" y="1828799"/>
        <a:ext cx="1177704" cy="2196608"/>
      </dsp:txXfrm>
    </dsp:sp>
    <dsp:sp modelId="{183C6784-5618-4C36-BEB9-292035A20AD8}">
      <dsp:nvSpPr>
        <dsp:cNvPr id="0" name=""/>
        <dsp:cNvSpPr/>
      </dsp:nvSpPr>
      <dsp:spPr>
        <a:xfrm>
          <a:off x="4581675" y="243840"/>
          <a:ext cx="1254888" cy="13411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7AF6C-F5CC-433D-B1EB-6B3CF651BD51}">
      <dsp:nvSpPr>
        <dsp:cNvPr id="0" name=""/>
        <dsp:cNvSpPr/>
      </dsp:nvSpPr>
      <dsp:spPr>
        <a:xfrm rot="10800000">
          <a:off x="4507523" y="1828799"/>
          <a:ext cx="1403191" cy="2235200"/>
        </a:xfrm>
        <a:prstGeom prst="round2SameRect">
          <a:avLst>
            <a:gd name="adj1" fmla="val 10500"/>
            <a:gd name="adj2" fmla="val 0"/>
          </a:avLst>
        </a:prstGeom>
        <a:solidFill>
          <a:schemeClr val="accent1">
            <a:hueOff val="0"/>
            <a:satOff val="0"/>
            <a:lumOff val="0"/>
            <a:alphaOff val="0"/>
          </a:schemeClr>
        </a:solidFill>
        <a:ln w="635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b="1" kern="1200" dirty="0"/>
            <a:t>Build Application</a:t>
          </a:r>
        </a:p>
        <a:p>
          <a:pPr marL="0" lvl="0" indent="0" algn="ctr" defTabSz="622300">
            <a:lnSpc>
              <a:spcPct val="90000"/>
            </a:lnSpc>
            <a:spcBef>
              <a:spcPct val="0"/>
            </a:spcBef>
            <a:spcAft>
              <a:spcPct val="35000"/>
            </a:spcAft>
            <a:buNone/>
          </a:pPr>
          <a:r>
            <a:rPr lang="en-US" sz="1100" kern="1200" dirty="0"/>
            <a:t>Configure capabilities</a:t>
          </a:r>
        </a:p>
        <a:p>
          <a:pPr marL="0" lvl="0" indent="0" algn="ctr" defTabSz="622300">
            <a:lnSpc>
              <a:spcPct val="90000"/>
            </a:lnSpc>
            <a:spcBef>
              <a:spcPct val="0"/>
            </a:spcBef>
            <a:spcAft>
              <a:spcPct val="35000"/>
            </a:spcAft>
            <a:buNone/>
          </a:pPr>
          <a:r>
            <a:rPr lang="en-US" sz="1100" kern="1200" dirty="0"/>
            <a:t>Play solution back to business </a:t>
          </a:r>
        </a:p>
        <a:p>
          <a:pPr marL="0" lvl="0" indent="0" algn="ctr" defTabSz="622300">
            <a:lnSpc>
              <a:spcPct val="90000"/>
            </a:lnSpc>
            <a:spcBef>
              <a:spcPct val="0"/>
            </a:spcBef>
            <a:spcAft>
              <a:spcPct val="35000"/>
            </a:spcAft>
            <a:buNone/>
          </a:pPr>
          <a:r>
            <a:rPr lang="en-US" sz="1100" kern="1200" dirty="0"/>
            <a:t>Iterate</a:t>
          </a:r>
        </a:p>
      </dsp:txBody>
      <dsp:txXfrm rot="10800000">
        <a:off x="4550676" y="1828799"/>
        <a:ext cx="1316885" cy="219204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charset="0"/>
              <a:ea typeface="Calibri" charset="0"/>
              <a:cs typeface="Calibri"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59B710-7F01-EB43-9BF8-28DEC423E8B1}" type="datetimeFigureOut">
              <a:rPr lang="en-US" smtClean="0">
                <a:latin typeface="Calibri" charset="0"/>
                <a:ea typeface="Calibri" charset="0"/>
                <a:cs typeface="Calibri" charset="0"/>
              </a:rPr>
              <a:t>12/13/2017</a:t>
            </a:fld>
            <a:endParaRPr lang="en-US">
              <a:latin typeface="Calibri" charset="0"/>
              <a:ea typeface="Calibri" charset="0"/>
              <a:cs typeface="Calibri"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Calibri" charset="0"/>
              <a:ea typeface="Calibri" charset="0"/>
              <a:cs typeface="Calibri"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B3E720-6155-8246-876A-0957C4ECF6FF}" type="slidenum">
              <a:rPr lang="en-US" smtClean="0">
                <a:latin typeface="Calibri" charset="0"/>
                <a:ea typeface="Calibri" charset="0"/>
                <a:cs typeface="Calibri" charset="0"/>
              </a:rPr>
              <a:t>‹#›</a:t>
            </a:fld>
            <a:endParaRPr lang="en-US">
              <a:latin typeface="Calibri" charset="0"/>
              <a:ea typeface="Calibri" charset="0"/>
              <a:cs typeface="Calibri" charset="0"/>
            </a:endParaRPr>
          </a:p>
        </p:txBody>
      </p:sp>
    </p:spTree>
    <p:extLst>
      <p:ext uri="{BB962C8B-B14F-4D97-AF65-F5344CB8AC3E}">
        <p14:creationId xmlns:p14="http://schemas.microsoft.com/office/powerpoint/2010/main" val="393969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Calibri" charset="0"/>
                <a:cs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charset="0"/>
                <a:ea typeface="Calibri" charset="0"/>
                <a:cs typeface="Calibri" charset="0"/>
              </a:defRPr>
            </a:lvl1pPr>
          </a:lstStyle>
          <a:p>
            <a:fld id="{4B98D73F-55EB-4C56-BE5C-F8B23998FF48}" type="datetimeFigureOut">
              <a:rPr lang="en-US" smtClean="0"/>
              <a:pPr/>
              <a:t>12/13/2017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4343400"/>
            <a:ext cx="6096000"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Calibri" charset="0"/>
                <a:cs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charset="0"/>
                <a:ea typeface="Calibri" charset="0"/>
                <a:cs typeface="Calibri" charset="0"/>
              </a:defRPr>
            </a:lvl1pPr>
          </a:lstStyle>
          <a:p>
            <a:fld id="{723E5092-789D-46B2-ACFC-5823A47F3CD3}" type="slidenum">
              <a:rPr lang="en-US" smtClean="0"/>
              <a:pPr/>
              <a:t>‹#›</a:t>
            </a:fld>
            <a:endParaRPr lang="en-US" dirty="0"/>
          </a:p>
        </p:txBody>
      </p:sp>
    </p:spTree>
    <p:extLst>
      <p:ext uri="{BB962C8B-B14F-4D97-AF65-F5344CB8AC3E}">
        <p14:creationId xmlns:p14="http://schemas.microsoft.com/office/powerpoint/2010/main" val="213949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charset="0"/>
        <a:ea typeface="Calibri" charset="0"/>
        <a:cs typeface="Calibri" charset="0"/>
      </a:defRPr>
    </a:lvl1pPr>
    <a:lvl2pPr marL="457200" algn="l" defTabSz="914400" rtl="0" eaLnBrk="1" latinLnBrk="0" hangingPunct="1">
      <a:defRPr sz="1200" kern="1200">
        <a:solidFill>
          <a:schemeClr val="tx1"/>
        </a:solidFill>
        <a:latin typeface="Calibri" charset="0"/>
        <a:ea typeface="Calibri" charset="0"/>
        <a:cs typeface="Calibri" charset="0"/>
      </a:defRPr>
    </a:lvl2pPr>
    <a:lvl3pPr marL="914400" algn="l" defTabSz="914400" rtl="0" eaLnBrk="1" latinLnBrk="0" hangingPunct="1">
      <a:defRPr sz="1200" kern="1200">
        <a:solidFill>
          <a:schemeClr val="tx1"/>
        </a:solidFill>
        <a:latin typeface="Calibri" charset="0"/>
        <a:ea typeface="Calibri" charset="0"/>
        <a:cs typeface="Calibri" charset="0"/>
      </a:defRPr>
    </a:lvl3pPr>
    <a:lvl4pPr marL="1371600" algn="l" defTabSz="914400" rtl="0" eaLnBrk="1" latinLnBrk="0" hangingPunct="1">
      <a:defRPr sz="1200" kern="1200">
        <a:solidFill>
          <a:schemeClr val="tx1"/>
        </a:solidFill>
        <a:latin typeface="Calibri" charset="0"/>
        <a:ea typeface="Calibri" charset="0"/>
        <a:cs typeface="Calibri" charset="0"/>
      </a:defRPr>
    </a:lvl4pPr>
    <a:lvl5pPr marL="1828800" algn="l" defTabSz="914400" rtl="0" eaLnBrk="1" latinLnBrk="0" hangingPunct="1">
      <a:defRPr sz="1200" kern="1200">
        <a:solidFill>
          <a:schemeClr val="tx1"/>
        </a:solidFill>
        <a:latin typeface="Calibri" charset="0"/>
        <a:ea typeface="Calibri" charset="0"/>
        <a:cs typeface="Calibri" charset="0"/>
      </a:defRPr>
    </a:lvl5pPr>
    <a:lvl6pPr marL="2286000" algn="l" defTabSz="914400" rtl="0" eaLnBrk="1" latinLnBrk="0" hangingPunct="1">
      <a:defRPr sz="1200" kern="1200" baseline="0">
        <a:solidFill>
          <a:schemeClr val="tx1"/>
        </a:solidFill>
        <a:latin typeface="Calibri" charset="0"/>
        <a:ea typeface="Calibri" charset="0"/>
        <a:cs typeface="Calibri" charset="0"/>
      </a:defRPr>
    </a:lvl6pPr>
    <a:lvl7pPr marL="2743200" algn="l" defTabSz="914400" rtl="0" eaLnBrk="1" latinLnBrk="0" hangingPunct="1">
      <a:defRPr sz="1200" kern="1200" baseline="0">
        <a:solidFill>
          <a:schemeClr val="tx1"/>
        </a:solidFill>
        <a:latin typeface="Calibri" charset="0"/>
        <a:ea typeface="Calibri" charset="0"/>
        <a:cs typeface="Calibri" charset="0"/>
      </a:defRPr>
    </a:lvl7pPr>
    <a:lvl8pPr marL="3200400" algn="l" defTabSz="914400" rtl="0" eaLnBrk="1" latinLnBrk="0" hangingPunct="1">
      <a:defRPr sz="1200" kern="1200" baseline="0">
        <a:solidFill>
          <a:schemeClr val="tx1"/>
        </a:solidFill>
        <a:latin typeface="Calibri" charset="0"/>
        <a:ea typeface="Calibri" charset="0"/>
        <a:cs typeface="Calibri" charset="0"/>
      </a:defRPr>
    </a:lvl8pPr>
    <a:lvl9pPr marL="3657600" algn="l" defTabSz="914400" rtl="0" eaLnBrk="1" latinLnBrk="0" hangingPunct="1">
      <a:defRPr sz="1200" kern="1200" baseline="0">
        <a:solidFill>
          <a:schemeClr val="tx1"/>
        </a:solidFill>
        <a:latin typeface="Calibri" charset="0"/>
        <a:ea typeface="Calibri"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r>
              <a:rPr lang="en-US" sz="800" kern="1200" dirty="0">
                <a:solidFill>
                  <a:schemeClr val="tx1"/>
                </a:solidFill>
                <a:effectLst/>
                <a:latin typeface="Segoe UI Light" pitchFamily="34" charset="0"/>
                <a:ea typeface="+mn-ea"/>
                <a:cs typeface="+mn-cs"/>
              </a:rPr>
              <a:t>DCO is a </a:t>
            </a:r>
            <a:r>
              <a:rPr lang="en-US" sz="800" b="1" kern="1200" dirty="0">
                <a:solidFill>
                  <a:schemeClr val="tx1"/>
                </a:solidFill>
                <a:effectLst/>
                <a:latin typeface="Segoe UI Light" pitchFamily="34" charset="0"/>
                <a:ea typeface="+mn-ea"/>
                <a:cs typeface="+mn-cs"/>
              </a:rPr>
              <a:t>comprehensive set of capabilities and best practices that allow you to capture, organize and store information</a:t>
            </a:r>
            <a:r>
              <a:rPr lang="en-US" sz="800" kern="1200" dirty="0">
                <a:solidFill>
                  <a:schemeClr val="tx1"/>
                </a:solidFill>
                <a:effectLst/>
                <a:latin typeface="Segoe UI Light" pitchFamily="34" charset="0"/>
                <a:ea typeface="+mn-ea"/>
                <a:cs typeface="+mn-cs"/>
              </a:rPr>
              <a:t>, which</a:t>
            </a:r>
            <a:r>
              <a:rPr lang="en-US" sz="800" b="1" kern="1200" dirty="0">
                <a:solidFill>
                  <a:schemeClr val="tx1"/>
                </a:solidFill>
                <a:effectLst/>
                <a:latin typeface="Segoe UI Light" pitchFamily="34" charset="0"/>
                <a:ea typeface="+mn-ea"/>
                <a:cs typeface="+mn-cs"/>
              </a:rPr>
              <a:t> </a:t>
            </a:r>
            <a:r>
              <a:rPr lang="en-US" sz="800" kern="1200" dirty="0">
                <a:solidFill>
                  <a:schemeClr val="tx1"/>
                </a:solidFill>
                <a:effectLst/>
                <a:latin typeface="Segoe UI Light" pitchFamily="34" charset="0"/>
                <a:ea typeface="+mn-ea"/>
                <a:cs typeface="+mn-cs"/>
              </a:rPr>
              <a:t>offers many benefits.</a:t>
            </a: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DCO is used by all project participants - IT, business, testing – to help them collaborate better.</a:t>
            </a: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DCO saves time, effort and money by helping create your application iteratively and increase its visibility to users throughout the implementation, thus improving our response to change. </a:t>
            </a: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DCO improves application quality, because what users see is what they get.  In other words, since the development team is using the same tool to design and build the application, if the business likes what they see, they can be more confident that the actual application will meet their expectations.  </a:t>
            </a:r>
            <a:r>
              <a:rPr lang="en-GB" sz="800" kern="1200" dirty="0">
                <a:solidFill>
                  <a:schemeClr val="tx1"/>
                </a:solidFill>
                <a:effectLst/>
                <a:latin typeface="Segoe UI Light" pitchFamily="34" charset="0"/>
                <a:ea typeface="+mn-ea"/>
                <a:cs typeface="+mn-cs"/>
              </a:rPr>
              <a:t>A business stakeholder can view a draft screen, suggest changes, and have those changes made right before their eyes.  Doing this over and over again throughout the lifecycle of a project enhances quality as the stakeholders understand that what they see is what they get. </a:t>
            </a:r>
            <a:endParaRPr lang="en-US" sz="800" kern="1200" dirty="0">
              <a:solidFill>
                <a:schemeClr val="tx1"/>
              </a:solidFill>
              <a:effectLst/>
              <a:latin typeface="Segoe UI Light" pitchFamily="34" charset="0"/>
              <a:ea typeface="+mn-ea"/>
              <a:cs typeface="+mn-cs"/>
            </a:endParaRP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When do we do DCO?</a:t>
            </a:r>
            <a:r>
              <a:rPr lang="en-US" sz="800" b="1" kern="1200" dirty="0">
                <a:solidFill>
                  <a:schemeClr val="tx1"/>
                </a:solidFill>
                <a:effectLst/>
                <a:latin typeface="Segoe UI Light" pitchFamily="34" charset="0"/>
                <a:ea typeface="+mn-ea"/>
                <a:cs typeface="+mn-cs"/>
              </a:rPr>
              <a:t>  </a:t>
            </a:r>
            <a:r>
              <a:rPr lang="en-US" sz="800" kern="1200" dirty="0">
                <a:solidFill>
                  <a:schemeClr val="tx1"/>
                </a:solidFill>
                <a:effectLst/>
                <a:latin typeface="Segoe UI Light" pitchFamily="34" charset="0"/>
                <a:ea typeface="+mn-ea"/>
                <a:cs typeface="+mn-cs"/>
              </a:rPr>
              <a:t>Anytime we enter something in </a:t>
            </a:r>
            <a:r>
              <a:rPr lang="en-US" sz="800" kern="1200" dirty="0" err="1">
                <a:solidFill>
                  <a:schemeClr val="tx1"/>
                </a:solidFill>
                <a:effectLst/>
                <a:latin typeface="Segoe UI Light" pitchFamily="34" charset="0"/>
                <a:ea typeface="+mn-ea"/>
                <a:cs typeface="+mn-cs"/>
              </a:rPr>
              <a:t>Pega</a:t>
            </a:r>
            <a:r>
              <a:rPr lang="en-US" sz="800" kern="1200" dirty="0">
                <a:solidFill>
                  <a:schemeClr val="tx1"/>
                </a:solidFill>
                <a:effectLst/>
                <a:latin typeface="Segoe UI Light" pitchFamily="34" charset="0"/>
                <a:ea typeface="+mn-ea"/>
                <a:cs typeface="+mn-cs"/>
              </a:rPr>
              <a:t>, we are “doing” DCO.  We “do” DCO continuously throughout the project’s implementation.  It isn’t a methodology or something that we do at a single point in time.</a:t>
            </a:r>
          </a:p>
          <a:p>
            <a:r>
              <a:rPr lang="en-US" sz="800" kern="1200" dirty="0">
                <a:solidFill>
                  <a:schemeClr val="tx1"/>
                </a:solidFill>
                <a:effectLst/>
                <a:latin typeface="Segoe UI Light" pitchFamily="34" charset="0"/>
                <a:ea typeface="+mn-ea"/>
                <a:cs typeface="+mn-cs"/>
              </a:rPr>
              <a:t> </a:t>
            </a:r>
          </a:p>
          <a:p>
            <a:r>
              <a:rPr lang="en-US" sz="800" kern="1200" dirty="0">
                <a:solidFill>
                  <a:schemeClr val="tx1"/>
                </a:solidFill>
                <a:effectLst/>
                <a:latin typeface="Segoe UI Light" pitchFamily="34" charset="0"/>
                <a:ea typeface="+mn-ea"/>
                <a:cs typeface="+mn-cs"/>
              </a:rPr>
              <a:t>Lastly, DCO can be used </a:t>
            </a:r>
            <a:r>
              <a:rPr lang="en-GB" sz="800" kern="1200" dirty="0">
                <a:solidFill>
                  <a:schemeClr val="tx1"/>
                </a:solidFill>
                <a:effectLst/>
                <a:latin typeface="Segoe UI Light" pitchFamily="34" charset="0"/>
                <a:ea typeface="+mn-ea"/>
                <a:cs typeface="+mn-cs"/>
              </a:rPr>
              <a:t>regardless of methodology – it’s a set of tools and processes that can be applied to any </a:t>
            </a:r>
            <a:r>
              <a:rPr lang="en-GB" sz="800" kern="1200" dirty="0" err="1">
                <a:solidFill>
                  <a:schemeClr val="tx1"/>
                </a:solidFill>
                <a:effectLst/>
                <a:latin typeface="Segoe UI Light" pitchFamily="34" charset="0"/>
                <a:ea typeface="+mn-ea"/>
                <a:cs typeface="+mn-cs"/>
              </a:rPr>
              <a:t>Pega</a:t>
            </a:r>
            <a:r>
              <a:rPr lang="en-GB" sz="800" kern="1200" dirty="0">
                <a:solidFill>
                  <a:schemeClr val="tx1"/>
                </a:solidFill>
                <a:effectLst/>
                <a:latin typeface="Segoe UI Light" pitchFamily="34" charset="0"/>
                <a:ea typeface="+mn-ea"/>
                <a:cs typeface="+mn-cs"/>
              </a:rPr>
              <a:t> project.</a:t>
            </a:r>
            <a:r>
              <a:rPr lang="en-GB" sz="800" kern="1200" baseline="0" dirty="0">
                <a:solidFill>
                  <a:schemeClr val="tx1"/>
                </a:solidFill>
                <a:effectLst/>
                <a:latin typeface="Segoe UI Light" pitchFamily="34" charset="0"/>
                <a:ea typeface="+mn-ea"/>
                <a:cs typeface="+mn-cs"/>
              </a:rPr>
              <a:t> A</a:t>
            </a:r>
            <a:r>
              <a:rPr lang="en-US" sz="800" kern="1200" dirty="0" err="1">
                <a:solidFill>
                  <a:schemeClr val="tx1"/>
                </a:solidFill>
                <a:effectLst/>
                <a:latin typeface="Segoe UI Light" pitchFamily="34" charset="0"/>
                <a:ea typeface="+mn-ea"/>
                <a:cs typeface="+mn-cs"/>
              </a:rPr>
              <a:t>ny</a:t>
            </a:r>
            <a:r>
              <a:rPr lang="en-US" sz="800" kern="1200" dirty="0">
                <a:solidFill>
                  <a:schemeClr val="tx1"/>
                </a:solidFill>
                <a:effectLst/>
                <a:latin typeface="Segoe UI Light" pitchFamily="34" charset="0"/>
                <a:ea typeface="+mn-ea"/>
                <a:cs typeface="+mn-cs"/>
              </a:rPr>
              <a:t> methodology can take advantage of DCO tools and techniques.</a:t>
            </a:r>
          </a:p>
          <a:p>
            <a:pPr eaLnBrk="1" hangingPunct="1"/>
            <a:endParaRPr lang="en-US" dirty="0"/>
          </a:p>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4</a:t>
            </a:fld>
            <a:endParaRPr lang="en-US" dirty="0"/>
          </a:p>
        </p:txBody>
      </p:sp>
    </p:spTree>
    <p:extLst>
      <p:ext uri="{BB962C8B-B14F-4D97-AF65-F5344CB8AC3E}">
        <p14:creationId xmlns:p14="http://schemas.microsoft.com/office/powerpoint/2010/main" val="2642110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p>
        </p:txBody>
      </p:sp>
      <p:sp>
        <p:nvSpPr>
          <p:cNvPr id="4" name="Header Placeholder 3"/>
          <p:cNvSpPr>
            <a:spLocks noGrp="1"/>
          </p:cNvSpPr>
          <p:nvPr>
            <p:ph type="hdr" sz="quarter" idx="10"/>
          </p:nvPr>
        </p:nvSpPr>
        <p:spPr/>
        <p:txBody>
          <a:bodyPr/>
          <a:lstStyle/>
          <a:p>
            <a:r>
              <a:rPr lang="en-US"/>
              <a:t>Pega</a:t>
            </a:r>
            <a:endParaRPr lang="en-US" dirty="0"/>
          </a:p>
        </p:txBody>
      </p:sp>
      <p:sp>
        <p:nvSpPr>
          <p:cNvPr id="5" name="Date Placeholder 4"/>
          <p:cNvSpPr>
            <a:spLocks noGrp="1"/>
          </p:cNvSpPr>
          <p:nvPr>
            <p:ph type="dt" idx="11"/>
          </p:nvPr>
        </p:nvSpPr>
        <p:spPr/>
        <p:txBody>
          <a:bodyPr/>
          <a:lstStyle/>
          <a:p>
            <a:fld id="{78B8F6AF-C78E-4153-8C41-14799526FB59}" type="datetime8">
              <a:rPr lang="en-US" smtClean="0"/>
              <a:t>12/13/2017 4:21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943070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E919A0-ECB2-480C-848C-901953D35FEF}"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97812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dirty="0"/>
          </a:p>
        </p:txBody>
      </p:sp>
      <p:sp>
        <p:nvSpPr>
          <p:cNvPr id="41988" name="Header Placeholder 3"/>
          <p:cNvSpPr>
            <a:spLocks noGrp="1"/>
          </p:cNvSpPr>
          <p:nvPr>
            <p:ph type="hdr" sz="quarter"/>
          </p:nvPr>
        </p:nvSpPr>
        <p:spPr>
          <a:noFill/>
        </p:spPr>
        <p:txBody>
          <a:bodyPr/>
          <a:lstStyle/>
          <a:p>
            <a:r>
              <a:rPr lang="en-GB" dirty="0"/>
              <a:t>Pega</a:t>
            </a:r>
          </a:p>
        </p:txBody>
      </p:sp>
      <p:sp>
        <p:nvSpPr>
          <p:cNvPr id="41989" name="Footer Placeholder 4"/>
          <p:cNvSpPr>
            <a:spLocks noGrp="1"/>
          </p:cNvSpPr>
          <p:nvPr>
            <p:ph type="ftr" sz="quarter" idx="4"/>
          </p:nvPr>
        </p:nvSpPr>
        <p:spPr>
          <a:xfrm>
            <a:off x="1" y="8684926"/>
            <a:ext cx="2972421" cy="457513"/>
          </a:xfrm>
          <a:prstGeom prst="rect">
            <a:avLst/>
          </a:prstGeom>
          <a:noFill/>
        </p:spPr>
        <p:txBody>
          <a:bodyPr lIns="89730" tIns="44865" rIns="89730" bIns="44865"/>
          <a:lstStyle/>
          <a:p>
            <a:r>
              <a:rPr lang="en-GB"/>
              <a:t>COMPANY CONFIDENTIAL AND PROPRIETARY INFORMATION — DUPLICATION IS PROHIBITED</a:t>
            </a:r>
          </a:p>
        </p:txBody>
      </p:sp>
      <p:sp>
        <p:nvSpPr>
          <p:cNvPr id="41990" name="Slide Number Placeholder 5"/>
          <p:cNvSpPr>
            <a:spLocks noGrp="1"/>
          </p:cNvSpPr>
          <p:nvPr>
            <p:ph type="sldNum" sz="quarter" idx="5"/>
          </p:nvPr>
        </p:nvSpPr>
        <p:spPr>
          <a:noFill/>
        </p:spPr>
        <p:txBody>
          <a:bodyPr/>
          <a:lstStyle/>
          <a:p>
            <a:r>
              <a:rPr lang="en-GB"/>
              <a:t>i.</a:t>
            </a:r>
            <a:fld id="{1E47F44E-7BEE-4712-9655-A33F9C64FF8B}" type="slidenum">
              <a:rPr lang="en-GB" smtClean="0"/>
              <a:pPr/>
              <a:t>5</a:t>
            </a:fld>
            <a:endParaRPr lang="en-GB"/>
          </a:p>
        </p:txBody>
      </p:sp>
    </p:spTree>
    <p:extLst>
      <p:ext uri="{BB962C8B-B14F-4D97-AF65-F5344CB8AC3E}">
        <p14:creationId xmlns:p14="http://schemas.microsoft.com/office/powerpoint/2010/main" val="153494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6</a:t>
            </a:fld>
            <a:endParaRPr lang="en-US" dirty="0"/>
          </a:p>
        </p:txBody>
      </p:sp>
    </p:spTree>
    <p:extLst>
      <p:ext uri="{BB962C8B-B14F-4D97-AF65-F5344CB8AC3E}">
        <p14:creationId xmlns:p14="http://schemas.microsoft.com/office/powerpoint/2010/main" val="381026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7</a:t>
            </a:fld>
            <a:endParaRPr lang="en-US" dirty="0"/>
          </a:p>
        </p:txBody>
      </p:sp>
    </p:spTree>
    <p:extLst>
      <p:ext uri="{BB962C8B-B14F-4D97-AF65-F5344CB8AC3E}">
        <p14:creationId xmlns:p14="http://schemas.microsoft.com/office/powerpoint/2010/main" val="79182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945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a:spcBef>
                <a:spcPts val="600"/>
              </a:spcBef>
            </a:pPr>
            <a:endParaRPr lang="en-US" altLang="en-US" sz="1000" dirty="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9412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13</a:t>
            </a:fld>
            <a:endParaRPr lang="en-US" dirty="0"/>
          </a:p>
        </p:txBody>
      </p:sp>
    </p:spTree>
    <p:extLst>
      <p:ext uri="{BB962C8B-B14F-4D97-AF65-F5344CB8AC3E}">
        <p14:creationId xmlns:p14="http://schemas.microsoft.com/office/powerpoint/2010/main" val="3544304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Pega</a:t>
            </a:r>
            <a:endParaRPr lang="en-US" dirty="0"/>
          </a:p>
        </p:txBody>
      </p:sp>
      <p:sp>
        <p:nvSpPr>
          <p:cNvPr id="5" name="Date Placeholder 4"/>
          <p:cNvSpPr>
            <a:spLocks noGrp="1"/>
          </p:cNvSpPr>
          <p:nvPr>
            <p:ph type="dt" idx="11"/>
          </p:nvPr>
        </p:nvSpPr>
        <p:spPr/>
        <p:txBody>
          <a:bodyPr/>
          <a:lstStyle/>
          <a:p>
            <a:fld id="{78B8F6AF-C78E-4153-8C41-14799526FB59}" type="datetime8">
              <a:rPr lang="en-US" smtClean="0"/>
              <a:t>12/13/2017 4:21 PM</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3759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17</a:t>
            </a:fld>
            <a:endParaRPr lang="en-US" dirty="0"/>
          </a:p>
        </p:txBody>
      </p:sp>
    </p:spTree>
    <p:extLst>
      <p:ext uri="{BB962C8B-B14F-4D97-AF65-F5344CB8AC3E}">
        <p14:creationId xmlns:p14="http://schemas.microsoft.com/office/powerpoint/2010/main" val="410645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US" dirty="0"/>
          </a:p>
        </p:txBody>
      </p:sp>
      <p:sp>
        <p:nvSpPr>
          <p:cNvPr id="141316" name="Slide Number Placeholder 3"/>
          <p:cNvSpPr>
            <a:spLocks noGrp="1"/>
          </p:cNvSpPr>
          <p:nvPr>
            <p:ph type="sldNum" sz="quarter" idx="5"/>
          </p:nvPr>
        </p:nvSpPr>
        <p:spPr>
          <a:noFill/>
        </p:spPr>
        <p:txBody>
          <a:bodyPr/>
          <a:lstStyle/>
          <a:p>
            <a:pPr defTabSz="932946"/>
            <a:fld id="{7C24BEE5-0CF1-4455-B7E2-68327C53D85F}" type="slidenum">
              <a:rPr lang="en-US" smtClean="0"/>
              <a:pPr defTabSz="932946"/>
              <a:t>21</a:t>
            </a:fld>
            <a:endParaRPr lang="en-US" dirty="0"/>
          </a:p>
        </p:txBody>
      </p:sp>
    </p:spTree>
    <p:extLst>
      <p:ext uri="{BB962C8B-B14F-4D97-AF65-F5344CB8AC3E}">
        <p14:creationId xmlns:p14="http://schemas.microsoft.com/office/powerpoint/2010/main" val="2341640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bwMode="gray">
          <a:xfrm>
            <a:off x="0" y="0"/>
            <a:ext cx="9144000" cy="345186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4" name="Rectangle 3"/>
          <p:cNvSpPr>
            <a:spLocks noChangeAspect="1"/>
          </p:cNvSpPr>
          <p:nvPr userDrawn="1"/>
        </p:nvSpPr>
        <p:spPr bwMode="hidden">
          <a:xfrm>
            <a:off x="7423150" y="3422650"/>
            <a:ext cx="1720850" cy="172085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5" name="Rectangle 4"/>
          <p:cNvSpPr>
            <a:spLocks noChangeAspect="1"/>
          </p:cNvSpPr>
          <p:nvPr userDrawn="1"/>
        </p:nvSpPr>
        <p:spPr bwMode="hidden">
          <a:xfrm>
            <a:off x="0" y="3422650"/>
            <a:ext cx="7423150" cy="172085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65125" y="3566160"/>
            <a:ext cx="6766560" cy="594360"/>
          </a:xfrm>
        </p:spPr>
        <p:txBody>
          <a:bodyPr>
            <a:normAutofit/>
          </a:bodyPr>
          <a:lstStyle>
            <a:lvl1pPr>
              <a:defRPr sz="2000">
                <a:solidFill>
                  <a:schemeClr val="tx1"/>
                </a:solidFill>
              </a:defRPr>
            </a:lvl1pPr>
          </a:lstStyle>
          <a:p>
            <a:r>
              <a:rPr lang="en-US" dirty="0"/>
              <a:t>Presentation title</a:t>
            </a:r>
          </a:p>
        </p:txBody>
      </p:sp>
      <p:sp>
        <p:nvSpPr>
          <p:cNvPr id="3" name="Subtitle 2"/>
          <p:cNvSpPr>
            <a:spLocks noGrp="1"/>
          </p:cNvSpPr>
          <p:nvPr>
            <p:ph type="subTitle" idx="1" hasCustomPrompt="1"/>
          </p:nvPr>
        </p:nvSpPr>
        <p:spPr>
          <a:xfrm>
            <a:off x="365125" y="4206240"/>
            <a:ext cx="6766560" cy="273695"/>
          </a:xfrm>
        </p:spPr>
        <p:txBody>
          <a:bodyPr>
            <a:noAutofit/>
          </a:bodyPr>
          <a:lstStyle>
            <a:lvl1pPr marL="0" indent="0" algn="l">
              <a:spcBef>
                <a:spcPts val="0"/>
              </a:spcBef>
              <a:buNone/>
              <a:defRPr sz="1400" baseline="0">
                <a:solidFill>
                  <a:schemeClr val="bg1"/>
                </a:solidFill>
              </a:defRPr>
            </a:lvl1pPr>
            <a:lvl2pPr marL="0" indent="0" algn="l">
              <a:spcBef>
                <a:spcPts val="0"/>
              </a:spcBef>
              <a:buNone/>
              <a:defRPr sz="1400">
                <a:solidFill>
                  <a:schemeClr val="bg1"/>
                </a:solidFill>
              </a:defRPr>
            </a:lvl2pPr>
            <a:lvl3pPr marL="0" indent="0" algn="l">
              <a:spcBef>
                <a:spcPts val="0"/>
              </a:spcBef>
              <a:buNone/>
              <a:defRPr sz="1400">
                <a:solidFill>
                  <a:schemeClr val="bg1"/>
                </a:solidFill>
              </a:defRPr>
            </a:lvl3pPr>
            <a:lvl4pPr marL="0" indent="0" algn="l">
              <a:spcBef>
                <a:spcPts val="0"/>
              </a:spcBef>
              <a:buNone/>
              <a:defRPr sz="1400">
                <a:solidFill>
                  <a:schemeClr val="bg1"/>
                </a:solidFill>
              </a:defRPr>
            </a:lvl4pPr>
            <a:lvl5pPr marL="0" indent="0" algn="l">
              <a:spcBef>
                <a:spcPts val="0"/>
              </a:spcBef>
              <a:buNone/>
              <a:defRPr sz="1400">
                <a:solidFill>
                  <a:schemeClr val="bg1"/>
                </a:solidFill>
              </a:defRPr>
            </a:lvl5pPr>
            <a:lvl6pPr marL="0" indent="0" algn="l">
              <a:spcBef>
                <a:spcPts val="0"/>
              </a:spcBef>
              <a:buNone/>
              <a:defRPr sz="1400">
                <a:solidFill>
                  <a:schemeClr val="bg1"/>
                </a:solidFill>
              </a:defRPr>
            </a:lvl6pPr>
            <a:lvl7pPr marL="0" indent="0" algn="l">
              <a:spcBef>
                <a:spcPts val="0"/>
              </a:spcBef>
              <a:buNone/>
              <a:defRPr sz="1400">
                <a:solidFill>
                  <a:schemeClr val="bg1"/>
                </a:solidFill>
              </a:defRPr>
            </a:lvl7pPr>
            <a:lvl8pPr marL="0" indent="0" algn="l">
              <a:spcBef>
                <a:spcPts val="0"/>
              </a:spcBef>
              <a:buNone/>
              <a:defRPr sz="1400">
                <a:solidFill>
                  <a:schemeClr val="bg1"/>
                </a:solidFill>
              </a:defRPr>
            </a:lvl8pPr>
            <a:lvl9pPr marL="0" indent="0" algn="l">
              <a:spcBef>
                <a:spcPts val="0"/>
              </a:spcBef>
              <a:buNone/>
              <a:defRPr sz="1400">
                <a:solidFill>
                  <a:schemeClr val="bg1"/>
                </a:solidFill>
              </a:defRPr>
            </a:lvl9pPr>
          </a:lstStyle>
          <a:p>
            <a:r>
              <a:rPr lang="en-US" dirty="0"/>
              <a:t>Optional subtitle</a:t>
            </a:r>
          </a:p>
        </p:txBody>
      </p:sp>
      <p:pic>
        <p:nvPicPr>
          <p:cNvPr id="6" name="Picture 5"/>
          <p:cNvPicPr>
            <a:picLocks noChangeAspect="1"/>
          </p:cNvPicPr>
          <p:nvPr userDrawn="1"/>
        </p:nvPicPr>
        <p:blipFill>
          <a:blip r:embed="rId2"/>
          <a:stretch>
            <a:fillRect/>
          </a:stretch>
        </p:blipFill>
        <p:spPr bwMode="invGray">
          <a:xfrm>
            <a:off x="7596108" y="3659140"/>
            <a:ext cx="1374934" cy="1233585"/>
          </a:xfrm>
          <a:prstGeom prst="rect">
            <a:avLst/>
          </a:prstGeom>
        </p:spPr>
      </p:pic>
      <p:sp>
        <p:nvSpPr>
          <p:cNvPr id="8" name="Text Placeholder 7"/>
          <p:cNvSpPr>
            <a:spLocks noGrp="1"/>
          </p:cNvSpPr>
          <p:nvPr>
            <p:ph type="body" sz="quarter" idx="11" hasCustomPrompt="1"/>
          </p:nvPr>
        </p:nvSpPr>
        <p:spPr>
          <a:xfrm>
            <a:off x="365125" y="4544166"/>
            <a:ext cx="6766560" cy="274320"/>
          </a:xfrm>
        </p:spPr>
        <p:txBody>
          <a:bodyPr>
            <a:noAutofit/>
          </a:bodyPr>
          <a:lstStyle>
            <a:lvl1pPr marL="0" indent="0">
              <a:spcBef>
                <a:spcPts val="0"/>
              </a:spcBef>
              <a:buNone/>
              <a:defRPr sz="1000">
                <a:solidFill>
                  <a:schemeClr val="bg1"/>
                </a:solidFill>
              </a:defRPr>
            </a:lvl1pPr>
            <a:lvl2pPr marL="0" indent="0">
              <a:spcBef>
                <a:spcPts val="0"/>
              </a:spcBef>
              <a:buNone/>
              <a:defRPr sz="1000">
                <a:solidFill>
                  <a:schemeClr val="bg1"/>
                </a:solidFill>
              </a:defRPr>
            </a:lvl2pPr>
            <a:lvl3pPr marL="0" indent="0">
              <a:spcBef>
                <a:spcPts val="0"/>
              </a:spcBef>
              <a:buNone/>
              <a:defRPr sz="1000">
                <a:solidFill>
                  <a:schemeClr val="bg1"/>
                </a:solidFill>
              </a:defRPr>
            </a:lvl3pPr>
            <a:lvl4pPr marL="0" indent="0">
              <a:spcBef>
                <a:spcPts val="0"/>
              </a:spcBef>
              <a:buNone/>
              <a:defRPr sz="1000">
                <a:solidFill>
                  <a:schemeClr val="bg1"/>
                </a:solidFill>
              </a:defRPr>
            </a:lvl4pPr>
            <a:lvl5pPr marL="0" indent="0">
              <a:spcBef>
                <a:spcPts val="0"/>
              </a:spcBef>
              <a:buNone/>
              <a:defRPr sz="1000">
                <a:solidFill>
                  <a:schemeClr val="bg1"/>
                </a:solidFill>
              </a:defRPr>
            </a:lvl5pPr>
            <a:lvl6pPr marL="0" indent="0">
              <a:spcBef>
                <a:spcPts val="0"/>
              </a:spcBef>
              <a:buNone/>
              <a:defRPr sz="1000">
                <a:solidFill>
                  <a:schemeClr val="bg1"/>
                </a:solidFill>
              </a:defRPr>
            </a:lvl6pPr>
            <a:lvl7pPr marL="0" indent="0">
              <a:spcBef>
                <a:spcPts val="0"/>
              </a:spcBef>
              <a:buNone/>
              <a:defRPr sz="1000">
                <a:solidFill>
                  <a:schemeClr val="bg1"/>
                </a:solidFill>
              </a:defRPr>
            </a:lvl7pPr>
            <a:lvl8pPr marL="0" indent="0">
              <a:spcBef>
                <a:spcPts val="0"/>
              </a:spcBef>
              <a:buNone/>
              <a:defRPr sz="1000">
                <a:solidFill>
                  <a:schemeClr val="bg1"/>
                </a:solidFill>
              </a:defRPr>
            </a:lvl8pPr>
            <a:lvl9pPr marL="0" indent="0">
              <a:spcBef>
                <a:spcPts val="0"/>
              </a:spcBef>
              <a:buNone/>
              <a:defRPr sz="1000">
                <a:solidFill>
                  <a:schemeClr val="bg1"/>
                </a:solidFill>
              </a:defRPr>
            </a:lvl9pPr>
          </a:lstStyle>
          <a:p>
            <a:pPr lvl="0"/>
            <a:r>
              <a:rPr lang="en-US" dirty="0"/>
              <a:t>00 Month 0000  |  </a:t>
            </a:r>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75995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alf Photo Grey">
    <p:bg>
      <p:bgPr>
        <a:solidFill>
          <a:srgbClr val="ABA9AB"/>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alf Content Blu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pic>
        <p:nvPicPr>
          <p:cNvPr id="3" name="Picture 2"/>
          <p:cNvPicPr>
            <a:picLocks noChangeAspect="1"/>
          </p:cNvPicPr>
          <p:nvPr userDrawn="1"/>
        </p:nvPicPr>
        <p:blipFill>
          <a:blip r:embed="rId2"/>
          <a:stretch>
            <a:fillRect/>
          </a:stretch>
        </p:blipFill>
        <p:spPr bwMode="gray">
          <a:xfrm>
            <a:off x="114300" y="4884195"/>
            <a:ext cx="685800" cy="198569"/>
          </a:xfrm>
          <a:prstGeom prst="rect">
            <a:avLst/>
          </a:prstGeom>
        </p:spPr>
      </p:pic>
      <p:sp>
        <p:nvSpPr>
          <p:cNvPr id="8" name="Content Placeholder 7"/>
          <p:cNvSpPr>
            <a:spLocks noGrp="1"/>
          </p:cNvSpPr>
          <p:nvPr>
            <p:ph sz="quarter" idx="18"/>
          </p:nvPr>
        </p:nvSpPr>
        <p:spPr>
          <a:xfrm>
            <a:off x="4754563" y="1098550"/>
            <a:ext cx="4024311" cy="35639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alf Content Teal">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alf Content Orange">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chemeClr val="accent3"/>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alf Content Yellow">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F9CB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2" y="1098550"/>
            <a:ext cx="4024311" cy="3563938"/>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lf Content Grey">
    <p:spTree>
      <p:nvGrpSpPr>
        <p:cNvPr id="1" name=""/>
        <p:cNvGrpSpPr/>
        <p:nvPr/>
      </p:nvGrpSpPr>
      <p:grpSpPr>
        <a:xfrm>
          <a:off x="0" y="0"/>
          <a:ext cx="0" cy="0"/>
          <a:chOff x="0" y="0"/>
          <a:chExt cx="0" cy="0"/>
        </a:xfrm>
      </p:grpSpPr>
      <p:sp>
        <p:nvSpPr>
          <p:cNvPr id="4" name="Rectangle 3"/>
          <p:cNvSpPr/>
          <p:nvPr userDrawn="1"/>
        </p:nvSpPr>
        <p:spPr bwMode="gray">
          <a:xfrm>
            <a:off x="4572000" y="0"/>
            <a:ext cx="4572000" cy="5143500"/>
          </a:xfrm>
          <a:prstGeom prst="rect">
            <a:avLst/>
          </a:prstGeom>
          <a:solidFill>
            <a:srgbClr val="ABA9AB"/>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lvl1pPr>
              <a:defRPr>
                <a:solidFill>
                  <a:schemeClr val="tx1"/>
                </a:solidFill>
              </a:defRPr>
            </a:lvl1p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
        <p:nvSpPr>
          <p:cNvPr id="8" name="Content Placeholder 7"/>
          <p:cNvSpPr>
            <a:spLocks noGrp="1"/>
          </p:cNvSpPr>
          <p:nvPr>
            <p:ph sz="quarter" idx="18"/>
          </p:nvPr>
        </p:nvSpPr>
        <p:spPr>
          <a:xfrm>
            <a:off x="4754563" y="1098550"/>
            <a:ext cx="4024311" cy="35639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gray">
          <a:xfrm>
            <a:off x="114300" y="4884195"/>
            <a:ext cx="685800" cy="198569"/>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r>
              <a:rPr lang="en-US"/>
              <a:t>00 Month 0000</a:t>
            </a:r>
            <a:endParaRPr lang="en-US" dirty="0"/>
          </a:p>
        </p:txBody>
      </p:sp>
      <p:sp>
        <p:nvSpPr>
          <p:cNvPr id="7" name="Footer Placeholder 6"/>
          <p:cNvSpPr>
            <a:spLocks noGrp="1"/>
          </p:cNvSpPr>
          <p:nvPr>
            <p:ph type="ftr" sz="quarter" idx="11"/>
          </p:nvPr>
        </p:nvSpPr>
        <p:spPr/>
        <p:txBody>
          <a:bodyPr/>
          <a:lstStyle/>
          <a:p>
            <a:r>
              <a:rPr lang="en-US"/>
              <a:t>Footer (Edit footer for all slides with View &gt; Header &amp; Footer)</a:t>
            </a:r>
            <a:endParaRPr lang="en-US" dirty="0"/>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5653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00 Month 0000</a:t>
            </a:r>
            <a:endParaRPr lang="en-US" dirty="0"/>
          </a:p>
        </p:txBody>
      </p:sp>
      <p:sp>
        <p:nvSpPr>
          <p:cNvPr id="6" name="Footer Placeholder 5"/>
          <p:cNvSpPr>
            <a:spLocks noGrp="1"/>
          </p:cNvSpPr>
          <p:nvPr>
            <p:ph type="ftr" sz="quarter" idx="11"/>
          </p:nvPr>
        </p:nvSpPr>
        <p:spPr/>
        <p:txBody>
          <a:bodyPr/>
          <a:lstStyle/>
          <a:p>
            <a:r>
              <a:rPr lang="en-US"/>
              <a:t>Footer (Edit footer for all slides with View &gt; Header &amp; Footer)</a:t>
            </a:r>
            <a:endParaRPr lang="en-US" dirty="0"/>
          </a:p>
        </p:txBody>
      </p:sp>
      <p:sp>
        <p:nvSpPr>
          <p:cNvPr id="7" name="Slide Number Placeholder 6"/>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356805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1F255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bwMode="invGray">
          <a:xfrm>
            <a:off x="3246438" y="1215216"/>
            <a:ext cx="2651124" cy="2713068"/>
          </a:xfrm>
          <a:prstGeom prst="rect">
            <a:avLst/>
          </a:prstGeom>
        </p:spPr>
      </p:pic>
    </p:spTree>
    <p:extLst>
      <p:ext uri="{BB962C8B-B14F-4D97-AF65-F5344CB8AC3E}">
        <p14:creationId xmlns:p14="http://schemas.microsoft.com/office/powerpoint/2010/main" val="156256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Line Title with One Column Bullets">
    <p:spTree>
      <p:nvGrpSpPr>
        <p:cNvPr id="1" name=""/>
        <p:cNvGrpSpPr/>
        <p:nvPr/>
      </p:nvGrpSpPr>
      <p:grpSpPr>
        <a:xfrm>
          <a:off x="0" y="0"/>
          <a:ext cx="0" cy="0"/>
          <a:chOff x="0" y="0"/>
          <a:chExt cx="0" cy="0"/>
        </a:xfrm>
      </p:grpSpPr>
      <p:sp>
        <p:nvSpPr>
          <p:cNvPr id="2" name="Title 1"/>
          <p:cNvSpPr>
            <a:spLocks noGrp="1"/>
          </p:cNvSpPr>
          <p:nvPr>
            <p:ph type="title"/>
          </p:nvPr>
        </p:nvSpPr>
        <p:spPr>
          <a:xfrm>
            <a:off x="299003" y="158321"/>
            <a:ext cx="8540592" cy="461662"/>
          </a:xfrm>
        </p:spPr>
        <p:txBody>
          <a:bodyPr/>
          <a:lstStyle>
            <a:lvl1pPr>
              <a:defRPr sz="2647"/>
            </a:lvl1pPr>
          </a:lstStyle>
          <a:p>
            <a:r>
              <a:rPr lang="en-US" dirty="0"/>
              <a:t>Click to edit Master title style</a:t>
            </a:r>
          </a:p>
        </p:txBody>
      </p:sp>
      <p:sp>
        <p:nvSpPr>
          <p:cNvPr id="5" name="Text Placeholder 4"/>
          <p:cNvSpPr>
            <a:spLocks noGrp="1"/>
          </p:cNvSpPr>
          <p:nvPr>
            <p:ph type="body" sz="quarter" idx="11"/>
          </p:nvPr>
        </p:nvSpPr>
        <p:spPr>
          <a:xfrm>
            <a:off x="309267" y="726208"/>
            <a:ext cx="8544049" cy="4035889"/>
          </a:xfrm>
        </p:spPr>
        <p:txBody>
          <a:bodyPr lIns="137160"/>
          <a:lstStyle>
            <a:lvl1pPr marL="208360" indent="-208360">
              <a:buClr>
                <a:schemeClr val="bg2"/>
              </a:buClr>
              <a:buSzPct val="100000"/>
              <a:defRPr lang="en-US" sz="2059" kern="1200" spc="0" baseline="0" dirty="0" smtClean="0">
                <a:solidFill>
                  <a:schemeClr val="tx1"/>
                </a:solidFill>
                <a:latin typeface="Arial" panose="020B0604020202020204" pitchFamily="34" charset="0"/>
                <a:ea typeface="+mn-ea"/>
                <a:cs typeface="Arial" panose="020B0604020202020204" pitchFamily="34" charset="0"/>
              </a:defRPr>
            </a:lvl1pPr>
            <a:lvl2pPr marL="437033" indent="-201707">
              <a:buClr>
                <a:schemeClr val="bg2"/>
              </a:buClr>
              <a:buSzPct val="100000"/>
              <a:defRPr sz="1765" spc="0">
                <a:solidFill>
                  <a:schemeClr val="tx1"/>
                </a:solidFill>
                <a:latin typeface="Arial" panose="020B0604020202020204" pitchFamily="34" charset="0"/>
                <a:cs typeface="Arial" panose="020B0604020202020204" pitchFamily="34" charset="0"/>
              </a:defRPr>
            </a:lvl2pPr>
            <a:lvl3pPr marL="672358" indent="-201707">
              <a:buClr>
                <a:schemeClr val="bg2"/>
              </a:buClr>
              <a:buSzPct val="100000"/>
              <a:defRPr sz="1471" spc="0">
                <a:solidFill>
                  <a:schemeClr val="tx1"/>
                </a:solidFill>
                <a:latin typeface="Arial" panose="020B0604020202020204" pitchFamily="34" charset="0"/>
                <a:cs typeface="Arial" panose="020B0604020202020204" pitchFamily="34" charset="0"/>
              </a:defRPr>
            </a:lvl3pPr>
            <a:lvl4pPr marL="941302" indent="-201707">
              <a:buClr>
                <a:schemeClr val="bg2"/>
              </a:buClr>
              <a:buSzPct val="100000"/>
              <a:defRPr sz="1324" spc="0">
                <a:solidFill>
                  <a:schemeClr val="tx1"/>
                </a:solidFill>
                <a:latin typeface="Arial" panose="020B0604020202020204" pitchFamily="34" charset="0"/>
                <a:cs typeface="Arial" panose="020B0604020202020204" pitchFamily="34" charset="0"/>
              </a:defRPr>
            </a:lvl4pPr>
            <a:lvl5pPr marL="1210245" indent="-201707">
              <a:buClr>
                <a:schemeClr val="bg2"/>
              </a:buClr>
              <a:buSzPct val="100000"/>
              <a:defRPr sz="1176" spc="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68478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098550"/>
            <a:ext cx="7058025" cy="356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hasCustomPrompt="1"/>
          </p:nvPr>
        </p:nvSpPr>
        <p:spPr/>
        <p:txBody>
          <a:bodyPr/>
          <a:lstStyle/>
          <a:p>
            <a:r>
              <a:rPr lang="en-US" dirty="0"/>
              <a:t>Slide title</a:t>
            </a:r>
          </a:p>
        </p:txBody>
      </p:sp>
      <p:sp>
        <p:nvSpPr>
          <p:cNvPr id="2" name="Date Placeholder 1"/>
          <p:cNvSpPr>
            <a:spLocks noGrp="1"/>
          </p:cNvSpPr>
          <p:nvPr>
            <p:ph type="dt" sz="half" idx="10"/>
          </p:nvPr>
        </p:nvSpPr>
        <p:spPr/>
        <p:txBody>
          <a:bodyPr/>
          <a:lstStyle/>
          <a:p>
            <a:r>
              <a:rPr lang="en-US"/>
              <a:t>00 Month 0000</a:t>
            </a:r>
            <a:endParaRPr lang="en-US" dirty="0"/>
          </a:p>
        </p:txBody>
      </p:sp>
      <p:sp>
        <p:nvSpPr>
          <p:cNvPr id="7" name="Footer Placeholder 6"/>
          <p:cNvSpPr>
            <a:spLocks noGrp="1"/>
          </p:cNvSpPr>
          <p:nvPr>
            <p:ph type="ftr" sz="quarter" idx="11"/>
          </p:nvPr>
        </p:nvSpPr>
        <p:spPr/>
        <p:txBody>
          <a:bodyPr/>
          <a:lstStyle/>
          <a:p>
            <a:r>
              <a:rPr lang="en-US"/>
              <a:t>Footer (Edit footer for all slides with View &gt; Header &amp; Footer)</a:t>
            </a:r>
            <a:endParaRPr lang="en-US" dirty="0"/>
          </a:p>
        </p:txBody>
      </p:sp>
      <p:sp>
        <p:nvSpPr>
          <p:cNvPr id="8" name="Slide Number Placeholder 7"/>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89092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emplate Break Slide in Blu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0">
                <a:schemeClr val="accent1">
                  <a:shade val="30000"/>
                  <a:satMod val="115000"/>
                </a:schemeClr>
              </a:gs>
              <a:gs pos="61000">
                <a:schemeClr val="accent1"/>
              </a:gs>
              <a:gs pos="100000">
                <a:schemeClr val="accent1">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8" rIns="68577" bIns="34288" rtlCol="0" anchor="ctr"/>
          <a:lstStyle/>
          <a:p>
            <a:pPr algn="ctr"/>
            <a:endParaRPr lang="en-US" sz="1324"/>
          </a:p>
        </p:txBody>
      </p:sp>
      <p:sp>
        <p:nvSpPr>
          <p:cNvPr id="8" name="Text Placeholder 7"/>
          <p:cNvSpPr>
            <a:spLocks noGrp="1"/>
          </p:cNvSpPr>
          <p:nvPr>
            <p:ph type="body" sz="quarter" idx="13" hasCustomPrompt="1"/>
          </p:nvPr>
        </p:nvSpPr>
        <p:spPr>
          <a:xfrm>
            <a:off x="500658" y="1718667"/>
            <a:ext cx="8142685" cy="1706166"/>
          </a:xfrm>
        </p:spPr>
        <p:txBody>
          <a:bodyPr anchor="ctr" anchorCtr="0"/>
          <a:lstStyle>
            <a:lvl1pPr marL="0" indent="0" algn="ctr">
              <a:buNone/>
              <a:defRPr kumimoji="0" lang="en-US" sz="4927" b="0" i="0" u="none" strike="noStrike" kern="1200" cap="all" spc="0" normalizeH="0" baseline="0" dirty="0" smtClean="0">
                <a:ln>
                  <a:noFill/>
                </a:ln>
                <a:solidFill>
                  <a:srgbClr val="FFFFFF"/>
                </a:solidFill>
                <a:effectLst/>
                <a:uLnTx/>
                <a:uFillTx/>
                <a:latin typeface="Arial" panose="020B0604020202020204" pitchFamily="34" charset="0"/>
                <a:ea typeface="+mj-ea"/>
                <a:cs typeface="Arial" panose="020B0604020202020204" pitchFamily="34" charset="0"/>
              </a:defRPr>
            </a:lvl1pPr>
          </a:lstStyle>
          <a:p>
            <a:pPr lvl="0"/>
            <a:r>
              <a:rPr lang="en-US" dirty="0"/>
              <a:t>Arial 66pt caps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413" y="4851635"/>
            <a:ext cx="497613" cy="235797"/>
          </a:xfrm>
          <a:prstGeom prst="rect">
            <a:avLst/>
          </a:prstGeom>
        </p:spPr>
      </p:pic>
    </p:spTree>
    <p:extLst>
      <p:ext uri="{BB962C8B-B14F-4D97-AF65-F5344CB8AC3E}">
        <p14:creationId xmlns:p14="http://schemas.microsoft.com/office/powerpoint/2010/main" val="219604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 Line Title - Single Line Subtitle - One Colum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hasCustomPrompt="1"/>
          </p:nvPr>
        </p:nvSpPr>
        <p:spPr>
          <a:xfrm>
            <a:off x="300059" y="630090"/>
            <a:ext cx="8540547" cy="261494"/>
          </a:xfrm>
        </p:spPr>
        <p:txBody>
          <a:bodyPr anchor="ctr"/>
          <a:lstStyle>
            <a:lvl1pPr marL="0" marR="0" indent="0" algn="l" defTabSz="685611" rtl="0" eaLnBrk="1" fontAlgn="auto" latinLnBrk="0" hangingPunct="1">
              <a:lnSpc>
                <a:spcPct val="90000"/>
              </a:lnSpc>
              <a:spcBef>
                <a:spcPct val="20000"/>
              </a:spcBef>
              <a:spcAft>
                <a:spcPts val="0"/>
              </a:spcAft>
              <a:buClr>
                <a:schemeClr val="tx1"/>
              </a:buClr>
              <a:buSzPct val="90000"/>
              <a:buFont typeface="Arial" pitchFamily="34" charset="0"/>
              <a:buNone/>
              <a:tabLst/>
              <a:defRPr lang="en-US" sz="1397" b="1" kern="1200" cap="all" spc="118" baseline="0" dirty="0" smtClean="0">
                <a:solidFill>
                  <a:schemeClr val="tx2"/>
                </a:solidFill>
                <a:latin typeface="Arial" panose="020B0604020202020204" pitchFamily="34" charset="0"/>
                <a:ea typeface="+mn-ea"/>
                <a:cs typeface="Arial" panose="020B0604020202020204" pitchFamily="34" charset="0"/>
                <a:sym typeface="Arial" charset="0"/>
              </a:defRPr>
            </a:lvl1pPr>
          </a:lstStyle>
          <a:p>
            <a:pPr marL="0" marR="0" lvl="0" indent="0" algn="l" defTabSz="685611" rtl="0" eaLnBrk="1" fontAlgn="auto" latinLnBrk="0" hangingPunct="1">
              <a:lnSpc>
                <a:spcPct val="90000"/>
              </a:lnSpc>
              <a:spcBef>
                <a:spcPct val="20000"/>
              </a:spcBef>
              <a:spcAft>
                <a:spcPts val="0"/>
              </a:spcAft>
              <a:buClr>
                <a:schemeClr val="tx1"/>
              </a:buClr>
              <a:buSzPct val="90000"/>
              <a:buFont typeface="Arial" pitchFamily="34" charset="0"/>
              <a:buNone/>
              <a:tabLst/>
              <a:defRPr/>
            </a:pPr>
            <a:r>
              <a:rPr lang="en-US" dirty="0"/>
              <a:t>CLICK TO ADD SUBTITLE TEXT</a:t>
            </a:r>
          </a:p>
        </p:txBody>
      </p:sp>
      <p:sp>
        <p:nvSpPr>
          <p:cNvPr id="4" name="Text Placeholder 4"/>
          <p:cNvSpPr>
            <a:spLocks noGrp="1"/>
          </p:cNvSpPr>
          <p:nvPr>
            <p:ph type="body" sz="quarter" idx="11"/>
          </p:nvPr>
        </p:nvSpPr>
        <p:spPr>
          <a:xfrm>
            <a:off x="304249" y="934747"/>
            <a:ext cx="8544049" cy="3668990"/>
          </a:xfrm>
        </p:spPr>
        <p:txBody>
          <a:bodyPr lIns="137160"/>
          <a:lstStyle>
            <a:lvl1pPr marL="208360" indent="-208360">
              <a:buClr>
                <a:schemeClr val="bg2"/>
              </a:buClr>
              <a:defRPr lang="en-US" sz="2059" kern="1200" spc="0" baseline="0" dirty="0" smtClean="0">
                <a:solidFill>
                  <a:schemeClr val="tx1"/>
                </a:solidFill>
                <a:latin typeface="Arial" panose="020B0604020202020204" pitchFamily="34" charset="0"/>
                <a:ea typeface="+mn-ea"/>
                <a:cs typeface="Arial" panose="020B0604020202020204" pitchFamily="34" charset="0"/>
              </a:defRPr>
            </a:lvl1pPr>
            <a:lvl2pPr marL="437033" indent="-201707">
              <a:buClr>
                <a:schemeClr val="bg2"/>
              </a:buClr>
              <a:defRPr sz="1765" spc="0">
                <a:solidFill>
                  <a:schemeClr val="tx1"/>
                </a:solidFill>
                <a:latin typeface="Arial" panose="020B0604020202020204" pitchFamily="34" charset="0"/>
                <a:cs typeface="Arial" panose="020B0604020202020204" pitchFamily="34" charset="0"/>
              </a:defRPr>
            </a:lvl2pPr>
            <a:lvl3pPr marL="672358" indent="-201707">
              <a:buClr>
                <a:schemeClr val="bg2"/>
              </a:buClr>
              <a:defRPr sz="1471" spc="0">
                <a:solidFill>
                  <a:schemeClr val="tx1"/>
                </a:solidFill>
                <a:latin typeface="Arial" panose="020B0604020202020204" pitchFamily="34" charset="0"/>
                <a:cs typeface="Arial" panose="020B0604020202020204" pitchFamily="34" charset="0"/>
              </a:defRPr>
            </a:lvl3pPr>
            <a:lvl4pPr marL="941302" indent="-201707">
              <a:buClr>
                <a:schemeClr val="bg2"/>
              </a:buClr>
              <a:defRPr sz="1176" spc="0">
                <a:solidFill>
                  <a:schemeClr val="tx1"/>
                </a:solidFill>
                <a:latin typeface="Arial" panose="020B0604020202020204" pitchFamily="34" charset="0"/>
                <a:cs typeface="Arial" panose="020B0604020202020204" pitchFamily="34" charset="0"/>
              </a:defRPr>
            </a:lvl4pPr>
            <a:lvl5pPr marL="1210245" indent="-201707">
              <a:buClr>
                <a:schemeClr val="bg2"/>
              </a:buClr>
              <a:defRPr sz="1176" spc="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8336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ngle Line 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544811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ngle Line Title - Single Line Subtitle - N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0" name="Text Placeholder 9"/>
          <p:cNvSpPr>
            <a:spLocks noGrp="1"/>
          </p:cNvSpPr>
          <p:nvPr>
            <p:ph type="body" sz="quarter" idx="13" hasCustomPrompt="1"/>
          </p:nvPr>
        </p:nvSpPr>
        <p:spPr>
          <a:xfrm>
            <a:off x="300059" y="630090"/>
            <a:ext cx="8540547" cy="261494"/>
          </a:xfrm>
        </p:spPr>
        <p:txBody>
          <a:bodyPr anchor="ctr"/>
          <a:lstStyle>
            <a:lvl1pPr marL="0" marR="0" indent="0" algn="l" defTabSz="685611" rtl="0" eaLnBrk="1" fontAlgn="auto" latinLnBrk="0" hangingPunct="1">
              <a:lnSpc>
                <a:spcPct val="90000"/>
              </a:lnSpc>
              <a:spcBef>
                <a:spcPct val="20000"/>
              </a:spcBef>
              <a:spcAft>
                <a:spcPts val="0"/>
              </a:spcAft>
              <a:buClr>
                <a:schemeClr val="tx1"/>
              </a:buClr>
              <a:buSzPct val="90000"/>
              <a:buFont typeface="Arial" pitchFamily="34" charset="0"/>
              <a:buNone/>
              <a:tabLst/>
              <a:defRPr lang="en-US" sz="1397" b="1" kern="1200" cap="all" spc="118" baseline="0" dirty="0" smtClean="0">
                <a:solidFill>
                  <a:schemeClr val="tx2"/>
                </a:solidFill>
                <a:latin typeface="Arial" panose="020B0604020202020204" pitchFamily="34" charset="0"/>
                <a:ea typeface="+mn-ea"/>
                <a:cs typeface="Arial" panose="020B0604020202020204" pitchFamily="34" charset="0"/>
                <a:sym typeface="Arial" charset="0"/>
              </a:defRPr>
            </a:lvl1pPr>
          </a:lstStyle>
          <a:p>
            <a:pPr marL="0" marR="0" lvl="0" indent="0" algn="l" defTabSz="685611" rtl="0" eaLnBrk="1" fontAlgn="auto" latinLnBrk="0" hangingPunct="1">
              <a:lnSpc>
                <a:spcPct val="90000"/>
              </a:lnSpc>
              <a:spcBef>
                <a:spcPct val="20000"/>
              </a:spcBef>
              <a:spcAft>
                <a:spcPts val="0"/>
              </a:spcAft>
              <a:buClr>
                <a:schemeClr val="tx1"/>
              </a:buClr>
              <a:buSzPct val="90000"/>
              <a:buFont typeface="Arial" pitchFamily="34" charset="0"/>
              <a:buNone/>
              <a:tabLst/>
              <a:defRPr/>
            </a:pPr>
            <a:r>
              <a:rPr lang="en-US" dirty="0"/>
              <a:t>CLICK TO ADD SUBTITLE TEXT</a:t>
            </a:r>
          </a:p>
        </p:txBody>
      </p:sp>
    </p:spTree>
    <p:extLst>
      <p:ext uri="{BB962C8B-B14F-4D97-AF65-F5344CB8AC3E}">
        <p14:creationId xmlns:p14="http://schemas.microsoft.com/office/powerpoint/2010/main" val="37724153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3F17A-ADA5-487E-B2CC-09EEC84E761B}" type="datetime1">
              <a:rPr lang="en-US" smtClean="0"/>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55FBF9-5A61-483F-82DF-F7754A27AD03}" type="slidenum">
              <a:rPr lang="en-US" smtClean="0"/>
              <a:pPr/>
              <a:t>‹#›</a:t>
            </a:fld>
            <a:endParaRPr lang="en-US" dirty="0"/>
          </a:p>
        </p:txBody>
      </p:sp>
    </p:spTree>
    <p:extLst>
      <p:ext uri="{BB962C8B-B14F-4D97-AF65-F5344CB8AC3E}">
        <p14:creationId xmlns:p14="http://schemas.microsoft.com/office/powerpoint/2010/main" val="201672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4024314"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563" y="1098550"/>
            <a:ext cx="4024311"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a:t>
            </a:r>
          </a:p>
        </p:txBody>
      </p:sp>
      <p:sp>
        <p:nvSpPr>
          <p:cNvPr id="8" name="Date Placeholder 7"/>
          <p:cNvSpPr>
            <a:spLocks noGrp="1"/>
          </p:cNvSpPr>
          <p:nvPr>
            <p:ph type="dt" sz="half" idx="10"/>
          </p:nvPr>
        </p:nvSpPr>
        <p:spPr/>
        <p:txBody>
          <a:bodyPr/>
          <a:lstStyle/>
          <a:p>
            <a:r>
              <a:rPr lang="en-US"/>
              <a:t>00 Month 0000</a:t>
            </a:r>
            <a:endParaRPr lang="en-US" dirty="0"/>
          </a:p>
        </p:txBody>
      </p:sp>
      <p:sp>
        <p:nvSpPr>
          <p:cNvPr id="9" name="Footer Placeholder 8"/>
          <p:cNvSpPr>
            <a:spLocks noGrp="1"/>
          </p:cNvSpPr>
          <p:nvPr>
            <p:ph type="ftr" sz="quarter" idx="11"/>
          </p:nvPr>
        </p:nvSpPr>
        <p:spPr/>
        <p:txBody>
          <a:bodyPr/>
          <a:lstStyle/>
          <a:p>
            <a:r>
              <a:rPr lang="en-US"/>
              <a:t>Footer (Edit footer for all slides with View &gt; Header &amp; Footer)</a:t>
            </a:r>
            <a:endParaRPr lang="en-US" dirty="0"/>
          </a:p>
        </p:txBody>
      </p:sp>
      <p:sp>
        <p:nvSpPr>
          <p:cNvPr id="10" name="Slide Number Placeholder 9"/>
          <p:cNvSpPr>
            <a:spLocks noGrp="1"/>
          </p:cNvSpPr>
          <p:nvPr>
            <p:ph type="sldNum" sz="quarter" idx="12"/>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2547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5125"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45803" y="1098550"/>
            <a:ext cx="2651760" cy="3563937"/>
          </a:xfrm>
        </p:spPr>
        <p:txBody>
          <a:bodyPr>
            <a:normAutofit/>
          </a:bodyPr>
          <a:lstStyle>
            <a:lvl1pPr>
              <a:defRPr sz="1200"/>
            </a:lvl1pPr>
            <a:lvl2pPr>
              <a:defRPr sz="1200"/>
            </a:lvl2pPr>
            <a:lvl3pPr>
              <a:defRPr sz="120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3"/>
          </p:nvPr>
        </p:nvSpPr>
        <p:spPr>
          <a:xfrm>
            <a:off x="6126480" y="1098550"/>
            <a:ext cx="2651760" cy="3563937"/>
          </a:xfrm>
        </p:spPr>
        <p:txBody>
          <a:bodyPr/>
          <a:lstStyle>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p>
            <a:r>
              <a:rPr lang="en-US" dirty="0"/>
              <a:t>Slide title</a:t>
            </a:r>
          </a:p>
        </p:txBody>
      </p:sp>
      <p:sp>
        <p:nvSpPr>
          <p:cNvPr id="9" name="Date Placeholder 8"/>
          <p:cNvSpPr>
            <a:spLocks noGrp="1"/>
          </p:cNvSpPr>
          <p:nvPr>
            <p:ph type="dt" sz="half" idx="14"/>
          </p:nvPr>
        </p:nvSpPr>
        <p:spPr/>
        <p:txBody>
          <a:bodyPr/>
          <a:lstStyle/>
          <a:p>
            <a:r>
              <a:rPr lang="en-US"/>
              <a:t>00 Month 0000</a:t>
            </a:r>
            <a:endParaRPr lang="en-US" dirty="0"/>
          </a:p>
        </p:txBody>
      </p:sp>
      <p:sp>
        <p:nvSpPr>
          <p:cNvPr id="10" name="Footer Placeholder 9"/>
          <p:cNvSpPr>
            <a:spLocks noGrp="1"/>
          </p:cNvSpPr>
          <p:nvPr>
            <p:ph type="ftr" sz="quarter" idx="15"/>
          </p:nvPr>
        </p:nvSpPr>
        <p:spPr/>
        <p:txBody>
          <a:bodyPr/>
          <a:lstStyle/>
          <a:p>
            <a:r>
              <a:rPr lang="en-US"/>
              <a:t>Footer (Edit footer for all slides with View &gt; Header &amp; Footer)</a:t>
            </a:r>
            <a:endParaRPr lang="en-US" dirty="0"/>
          </a:p>
        </p:txBody>
      </p:sp>
      <p:sp>
        <p:nvSpPr>
          <p:cNvPr id="11" name="Slide Number Placeholder 10"/>
          <p:cNvSpPr>
            <a:spLocks noGrp="1"/>
          </p:cNvSpPr>
          <p:nvPr>
            <p:ph type="sldNum" sz="quarter" idx="16"/>
          </p:nvPr>
        </p:nvSpPr>
        <p:spPr/>
        <p:txBody>
          <a:bodyPr/>
          <a:lstStyle/>
          <a:p>
            <a:fld id="{94C005EB-05AB-4350-8862-D44178390B49}" type="slidenum">
              <a:rPr lang="en-US" smtClean="0"/>
              <a:pPr/>
              <a:t>‹#›</a:t>
            </a:fld>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1F2555"/>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5126" y="822325"/>
            <a:ext cx="5532438" cy="2057400"/>
          </a:xfrm>
        </p:spPr>
        <p:txBody>
          <a:bodyPr>
            <a:noAutofit/>
          </a:bodyPr>
          <a:lstStyle>
            <a:lvl1pPr>
              <a:defRPr sz="4400" b="0" spc="-100" baseline="0"/>
            </a:lvl1pPr>
          </a:lstStyle>
          <a:p>
            <a:r>
              <a:rPr lang="en-US" dirty="0"/>
              <a:t>Section header title</a:t>
            </a:r>
          </a:p>
        </p:txBody>
      </p:sp>
      <p:sp>
        <p:nvSpPr>
          <p:cNvPr id="8" name="Subtitle 2"/>
          <p:cNvSpPr>
            <a:spLocks noGrp="1"/>
          </p:cNvSpPr>
          <p:nvPr>
            <p:ph type="subTitle" idx="1" hasCustomPrompt="1"/>
          </p:nvPr>
        </p:nvSpPr>
        <p:spPr>
          <a:xfrm>
            <a:off x="365126" y="3017520"/>
            <a:ext cx="5532438" cy="1644968"/>
          </a:xfrm>
        </p:spPr>
        <p:txBody>
          <a:bodyPr>
            <a:noAutofit/>
          </a:bodyPr>
          <a:lstStyle>
            <a:lvl1pPr marL="0" indent="0" algn="l">
              <a:spcBef>
                <a:spcPts val="0"/>
              </a:spcBef>
              <a:buNone/>
              <a:defRPr sz="1200" baseline="0">
                <a:solidFill>
                  <a:schemeClr val="bg1"/>
                </a:solidFill>
              </a:defRPr>
            </a:lvl1pPr>
            <a:lvl2pPr marL="0" indent="0" algn="l">
              <a:spcBef>
                <a:spcPts val="0"/>
              </a:spcBef>
              <a:buNone/>
              <a:defRPr sz="1200">
                <a:solidFill>
                  <a:schemeClr val="bg1"/>
                </a:solidFill>
              </a:defRPr>
            </a:lvl2pPr>
            <a:lvl3pPr marL="0" indent="0" algn="l">
              <a:spcBef>
                <a:spcPts val="0"/>
              </a:spcBef>
              <a:buNone/>
              <a:defRPr sz="1200">
                <a:solidFill>
                  <a:schemeClr val="bg1"/>
                </a:solidFill>
              </a:defRPr>
            </a:lvl3pPr>
            <a:lvl4pPr marL="0" indent="0" algn="l">
              <a:spcBef>
                <a:spcPts val="0"/>
              </a:spcBef>
              <a:buNone/>
              <a:defRPr sz="1200">
                <a:solidFill>
                  <a:schemeClr val="bg1"/>
                </a:solidFill>
              </a:defRPr>
            </a:lvl4pPr>
            <a:lvl5pPr marL="0" indent="0" algn="l">
              <a:spcBef>
                <a:spcPts val="0"/>
              </a:spcBef>
              <a:buNone/>
              <a:defRPr sz="1200">
                <a:solidFill>
                  <a:schemeClr val="bg1"/>
                </a:solidFill>
              </a:defRPr>
            </a:lvl5pPr>
            <a:lvl6pPr marL="0" indent="0" algn="l">
              <a:spcBef>
                <a:spcPts val="0"/>
              </a:spcBef>
              <a:buNone/>
              <a:defRPr sz="1200">
                <a:solidFill>
                  <a:schemeClr val="bg1"/>
                </a:solidFill>
              </a:defRPr>
            </a:lvl6pPr>
            <a:lvl7pPr marL="0" indent="0" algn="l">
              <a:spcBef>
                <a:spcPts val="0"/>
              </a:spcBef>
              <a:buNone/>
              <a:defRPr sz="1200">
                <a:solidFill>
                  <a:schemeClr val="bg1"/>
                </a:solidFill>
              </a:defRPr>
            </a:lvl7pPr>
            <a:lvl8pPr marL="0" indent="0" algn="l">
              <a:spcBef>
                <a:spcPts val="0"/>
              </a:spcBef>
              <a:buNone/>
              <a:defRPr sz="1200">
                <a:solidFill>
                  <a:schemeClr val="bg1"/>
                </a:solidFill>
              </a:defRPr>
            </a:lvl8pPr>
            <a:lvl9pPr marL="0" indent="0" algn="l">
              <a:spcBef>
                <a:spcPts val="0"/>
              </a:spcBef>
              <a:buNone/>
              <a:defRPr sz="1200">
                <a:solidFill>
                  <a:schemeClr val="bg1"/>
                </a:solidFill>
              </a:defRPr>
            </a:lvl9pPr>
          </a:lstStyle>
          <a:p>
            <a:r>
              <a:rPr lang="en-US" dirty="0"/>
              <a:t>Optional subtitle</a:t>
            </a:r>
          </a:p>
        </p:txBody>
      </p:sp>
      <p:pic>
        <p:nvPicPr>
          <p:cNvPr id="9" name="Picture 8"/>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2" name="Picture Placeholder 8"/>
          <p:cNvSpPr>
            <a:spLocks noGrp="1"/>
          </p:cNvSpPr>
          <p:nvPr>
            <p:ph type="pic" sz="quarter" idx="13"/>
          </p:nvPr>
        </p:nvSpPr>
        <p:spPr bwMode="gray">
          <a:xfrm>
            <a:off x="7424928" y="0"/>
            <a:ext cx="1719072" cy="1719072"/>
          </a:xfrm>
          <a:noFill/>
        </p:spPr>
        <p:txBody>
          <a:bodyPr lIns="182880" tIns="182880" rIns="182880" bIns="182880" anchor="ctr" anchorCtr="0">
            <a:normAutofit/>
          </a:bodyPr>
          <a:lstStyle>
            <a:lvl1pPr marL="0" indent="0" algn="ctr">
              <a:buNone/>
              <a:defRPr sz="800">
                <a:solidFill>
                  <a:schemeClr val="bg1"/>
                </a:solidFill>
              </a:defRPr>
            </a:lvl1pPr>
          </a:lstStyle>
          <a:p>
            <a:r>
              <a:rPr lang="en-US"/>
              <a:t>Click icon to add picture</a:t>
            </a:r>
          </a:p>
        </p:txBody>
      </p:sp>
      <p:sp>
        <p:nvSpPr>
          <p:cNvPr id="13" name="Picture Placeholder 8"/>
          <p:cNvSpPr>
            <a:spLocks noGrp="1"/>
          </p:cNvSpPr>
          <p:nvPr>
            <p:ph type="pic" sz="quarter" idx="14"/>
          </p:nvPr>
        </p:nvSpPr>
        <p:spPr bwMode="gray">
          <a:xfrm>
            <a:off x="7424928" y="1719072"/>
            <a:ext cx="1719072" cy="1705356"/>
          </a:xfrm>
          <a:noFill/>
        </p:spPr>
        <p:txBody>
          <a:bodyPr lIns="182880" tIns="182880" rIns="182880" bIns="182880" anchor="ctr" anchorCtr="0">
            <a:normAutofit/>
          </a:bodyPr>
          <a:lstStyle>
            <a:lvl1pPr marL="0" indent="0" algn="ctr">
              <a:buNone/>
              <a:defRPr sz="800">
                <a:solidFill>
                  <a:schemeClr val="bg1"/>
                </a:solidFill>
              </a:defRPr>
            </a:lvl1pPr>
          </a:lstStyle>
          <a:p>
            <a:r>
              <a:rPr lang="en-US"/>
              <a:t>Click icon to add picture</a:t>
            </a:r>
          </a:p>
        </p:txBody>
      </p:sp>
      <p:sp>
        <p:nvSpPr>
          <p:cNvPr id="14" name="Picture Placeholder 8"/>
          <p:cNvSpPr>
            <a:spLocks noGrp="1"/>
          </p:cNvSpPr>
          <p:nvPr>
            <p:ph type="pic" sz="quarter" idx="15"/>
          </p:nvPr>
        </p:nvSpPr>
        <p:spPr bwMode="gray">
          <a:xfrm>
            <a:off x="7424928" y="3424428"/>
            <a:ext cx="1719072" cy="1719072"/>
          </a:xfrm>
          <a:noFill/>
        </p:spPr>
        <p:txBody>
          <a:bodyPr lIns="182880" tIns="182880" rIns="182880" bIns="182880" anchor="ctr" anchorCtr="0">
            <a:normAutofit/>
          </a:bodyPr>
          <a:lstStyle>
            <a:lvl1pPr marL="0" indent="0" algn="ctr">
              <a:buNone/>
              <a:defRPr sz="800">
                <a:solidFill>
                  <a:schemeClr val="bg1"/>
                </a:solidFill>
              </a:defRPr>
            </a:lvl1pPr>
          </a:lstStyle>
          <a:p>
            <a:r>
              <a:rPr lang="en-US"/>
              <a:t>Click icon to add picture</a:t>
            </a:r>
          </a:p>
        </p:txBody>
      </p:sp>
    </p:spTree>
    <p:extLst>
      <p:ext uri="{BB962C8B-B14F-4D97-AF65-F5344CB8AC3E}">
        <p14:creationId xmlns:p14="http://schemas.microsoft.com/office/powerpoint/2010/main" val="254772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Photo Blue">
    <p:bg>
      <p:bgPr>
        <a:solidFill>
          <a:srgbClr val="1F255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40080"/>
          </a:xfrm>
        </p:spPr>
        <p:txBody>
          <a:body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baseline="0">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stretch>
            <a:fillRect/>
          </a:stretch>
        </p:blipFill>
        <p:spPr bwMode="invGray">
          <a:xfrm>
            <a:off x="114300" y="4884196"/>
            <a:ext cx="685800" cy="198568"/>
          </a:xfrm>
          <a:prstGeom prst="rect">
            <a:avLst/>
          </a:prstGeom>
        </p:spPr>
      </p:pic>
      <p:sp>
        <p:nvSpPr>
          <p:cNvPr id="14" name="Date Placeholder 13"/>
          <p:cNvSpPr>
            <a:spLocks noGrp="1"/>
          </p:cNvSpPr>
          <p:nvPr>
            <p:ph type="dt" sz="half" idx="15"/>
          </p:nvPr>
        </p:nvSpPr>
        <p:spPr/>
        <p:txBody>
          <a:body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spTree>
    <p:extLst>
      <p:ext uri="{BB962C8B-B14F-4D97-AF65-F5344CB8AC3E}">
        <p14:creationId xmlns:p14="http://schemas.microsoft.com/office/powerpoint/2010/main" val="16459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alf Photo Teal">
    <p:bg>
      <p:bgPr>
        <a:solidFill>
          <a:srgbClr val="00A6A7"/>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11" name="Group 10"/>
          <p:cNvGrpSpPr>
            <a:grpSpLocks noChangeAspect="1"/>
          </p:cNvGrpSpPr>
          <p:nvPr userDrawn="1"/>
        </p:nvGrpSpPr>
        <p:grpSpPr bwMode="invGray">
          <a:xfrm>
            <a:off x="114300" y="4880397"/>
            <a:ext cx="685800" cy="202367"/>
            <a:chOff x="2203450" y="1885950"/>
            <a:chExt cx="4737100" cy="1371600"/>
          </a:xfrm>
        </p:grpSpPr>
        <p:sp>
          <p:nvSpPr>
            <p:cNvPr id="12"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13" name="Group 12"/>
            <p:cNvGrpSpPr/>
            <p:nvPr/>
          </p:nvGrpSpPr>
          <p:grpSpPr bwMode="invGray">
            <a:xfrm>
              <a:off x="2549525" y="2117725"/>
              <a:ext cx="3948113" cy="908050"/>
              <a:chOff x="2549525" y="2117725"/>
              <a:chExt cx="3948113" cy="908050"/>
            </a:xfrm>
          </p:grpSpPr>
          <p:sp>
            <p:nvSpPr>
              <p:cNvPr id="17"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alf Photo Orange">
    <p:bg>
      <p:bgPr>
        <a:solidFill>
          <a:srgbClr val="EC5A28"/>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bg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baseline="0">
                <a:solidFill>
                  <a:schemeClr val="bg1"/>
                </a:solidFill>
              </a:defRPr>
            </a:lvl7pPr>
            <a:lvl8pPr>
              <a:defRPr baseline="0">
                <a:solidFill>
                  <a:schemeClr val="bg1"/>
                </a:solidFill>
              </a:defRPr>
            </a:lvl8pPr>
            <a:lvl9pPr>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f Photo Yellow">
    <p:bg>
      <p:bgPr>
        <a:solidFill>
          <a:srgbClr val="F9CB55"/>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bwMode="gray">
          <a:xfrm>
            <a:off x="4572000" y="0"/>
            <a:ext cx="4572000" cy="5143500"/>
          </a:xfrm>
          <a:solidFill>
            <a:schemeClr val="accent5"/>
          </a:solidFill>
        </p:spPr>
        <p:txBody>
          <a:bodyPr anchor="ctr" anchorCtr="0">
            <a:normAutofit/>
          </a:bodyPr>
          <a:lstStyle>
            <a:lvl1pPr marL="0" indent="0" algn="ctr">
              <a:buNone/>
              <a:defRPr sz="800"/>
            </a:lvl1pPr>
          </a:lstStyle>
          <a:p>
            <a:r>
              <a:rPr lang="en-US"/>
              <a:t>Click icon to add picture</a:t>
            </a:r>
          </a:p>
        </p:txBody>
      </p:sp>
      <p:sp>
        <p:nvSpPr>
          <p:cNvPr id="2" name="Title 1"/>
          <p:cNvSpPr>
            <a:spLocks noGrp="1"/>
          </p:cNvSpPr>
          <p:nvPr>
            <p:ph type="title" hasCustomPrompt="1"/>
          </p:nvPr>
        </p:nvSpPr>
        <p:spPr>
          <a:xfrm>
            <a:off x="365125" y="182880"/>
            <a:ext cx="4024313" cy="640080"/>
          </a:xfrm>
        </p:spPr>
        <p:txBody>
          <a:bodyPr/>
          <a:lstStyle>
            <a:lvl1pPr>
              <a:defRPr>
                <a:solidFill>
                  <a:schemeClr val="tx1"/>
                </a:solidFill>
              </a:defRPr>
            </a:lvl1pPr>
          </a:lstStyle>
          <a:p>
            <a:r>
              <a:rPr lang="en-US" dirty="0"/>
              <a:t>Slide title</a:t>
            </a:r>
          </a:p>
        </p:txBody>
      </p:sp>
      <p:sp>
        <p:nvSpPr>
          <p:cNvPr id="7" name="Content Placeholder 6"/>
          <p:cNvSpPr>
            <a:spLocks noGrp="1"/>
          </p:cNvSpPr>
          <p:nvPr>
            <p:ph sz="quarter" idx="13"/>
          </p:nvPr>
        </p:nvSpPr>
        <p:spPr>
          <a:xfrm>
            <a:off x="365124" y="1098550"/>
            <a:ext cx="4024314" cy="3563938"/>
          </a:xfrm>
        </p:spPr>
        <p:txBody>
          <a:bodyPr rIns="91440"/>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baseline="0">
                <a:solidFill>
                  <a:schemeClr val="tx1"/>
                </a:solidFill>
              </a:defRPr>
            </a:lvl7pPr>
            <a:lvl8pPr>
              <a:defRPr baseline="0">
                <a:solidFill>
                  <a:schemeClr val="tx1"/>
                </a:solidFill>
              </a:defRPr>
            </a:lvl8pPr>
            <a:lvl9pPr>
              <a:defRPr baseline="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5"/>
          </p:nvPr>
        </p:nvSpPr>
        <p:spPr/>
        <p:txBody>
          <a:bodyPr/>
          <a:lstStyle/>
          <a:p>
            <a:r>
              <a:rPr lang="en-US"/>
              <a:t>00 Month 0000</a:t>
            </a:r>
            <a:endParaRPr lang="en-US" dirty="0"/>
          </a:p>
        </p:txBody>
      </p:sp>
      <p:sp>
        <p:nvSpPr>
          <p:cNvPr id="15" name="Footer Placeholder 14"/>
          <p:cNvSpPr>
            <a:spLocks noGrp="1"/>
          </p:cNvSpPr>
          <p:nvPr>
            <p:ph type="ftr" sz="quarter" idx="16"/>
          </p:nvPr>
        </p:nvSpPr>
        <p:spPr/>
        <p:txBody>
          <a:bodyPr/>
          <a:lstStyle/>
          <a:p>
            <a:r>
              <a:rPr lang="en-US"/>
              <a:t>Footer (Edit footer for all slides with View &gt; Header &amp; Footer)</a:t>
            </a:r>
            <a:endParaRPr lang="en-US" dirty="0"/>
          </a:p>
        </p:txBody>
      </p:sp>
      <p:sp>
        <p:nvSpPr>
          <p:cNvPr id="16" name="Slide Number Placeholder 15"/>
          <p:cNvSpPr>
            <a:spLocks noGrp="1"/>
          </p:cNvSpPr>
          <p:nvPr>
            <p:ph type="sldNum" sz="quarter" idx="17"/>
          </p:nvPr>
        </p:nvSpPr>
        <p:spPr/>
        <p:txBody>
          <a:bodyPr/>
          <a:lstStyle/>
          <a:p>
            <a:fld id="{94C005EB-05AB-4350-8862-D44178390B49}" type="slidenum">
              <a:rPr lang="en-US" smtClean="0"/>
              <a:pPr/>
              <a:t>‹#›</a:t>
            </a:fld>
            <a:endParaRPr lang="en-US" dirty="0"/>
          </a:p>
        </p:txBody>
      </p:sp>
      <p:grpSp>
        <p:nvGrpSpPr>
          <p:cNvPr id="20" name="Group 19"/>
          <p:cNvGrpSpPr>
            <a:grpSpLocks noChangeAspect="1"/>
          </p:cNvGrpSpPr>
          <p:nvPr userDrawn="1"/>
        </p:nvGrpSpPr>
        <p:grpSpPr bwMode="invGray">
          <a:xfrm>
            <a:off x="114300" y="4880397"/>
            <a:ext cx="685800" cy="202367"/>
            <a:chOff x="2203450" y="1885950"/>
            <a:chExt cx="4737100" cy="1371600"/>
          </a:xfrm>
        </p:grpSpPr>
        <p:sp>
          <p:nvSpPr>
            <p:cNvPr id="21" name="AutoShape 3"/>
            <p:cNvSpPr>
              <a:spLocks noChangeAspect="1" noChangeArrowheads="1" noTextEdit="1"/>
            </p:cNvSpPr>
            <p:nvPr/>
          </p:nvSpPr>
          <p:spPr bwMode="invGray">
            <a:xfrm>
              <a:off x="2203450" y="1885950"/>
              <a:ext cx="4737100" cy="1371600"/>
            </a:xfrm>
            <a:prstGeom prst="rect">
              <a:avLst/>
            </a:prstGeom>
            <a:no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p:cNvGrpSpPr/>
            <p:nvPr/>
          </p:nvGrpSpPr>
          <p:grpSpPr bwMode="invGray">
            <a:xfrm>
              <a:off x="2549525" y="2117725"/>
              <a:ext cx="3948113" cy="908050"/>
              <a:chOff x="2549525" y="2117725"/>
              <a:chExt cx="3948113" cy="908050"/>
            </a:xfrm>
          </p:grpSpPr>
          <p:sp>
            <p:nvSpPr>
              <p:cNvPr id="23" name="Freeform 5"/>
              <p:cNvSpPr>
                <a:spLocks noEditPoints="1"/>
              </p:cNvSpPr>
              <p:nvPr/>
            </p:nvSpPr>
            <p:spPr bwMode="invGray">
              <a:xfrm>
                <a:off x="2549525" y="2117725"/>
                <a:ext cx="1949450" cy="908050"/>
              </a:xfrm>
              <a:custGeom>
                <a:avLst/>
                <a:gdLst>
                  <a:gd name="T0" fmla="*/ 1816 w 2042"/>
                  <a:gd name="T1" fmla="*/ 279 h 946"/>
                  <a:gd name="T2" fmla="*/ 1816 w 2042"/>
                  <a:gd name="T3" fmla="*/ 279 h 946"/>
                  <a:gd name="T4" fmla="*/ 1813 w 2042"/>
                  <a:gd name="T5" fmla="*/ 278 h 946"/>
                  <a:gd name="T6" fmla="*/ 1761 w 2042"/>
                  <a:gd name="T7" fmla="*/ 288 h 946"/>
                  <a:gd name="T8" fmla="*/ 1758 w 2042"/>
                  <a:gd name="T9" fmla="*/ 291 h 946"/>
                  <a:gd name="T10" fmla="*/ 1805 w 2042"/>
                  <a:gd name="T11" fmla="*/ 314 h 946"/>
                  <a:gd name="T12" fmla="*/ 1816 w 2042"/>
                  <a:gd name="T13" fmla="*/ 279 h 946"/>
                  <a:gd name="T14" fmla="*/ 2030 w 2042"/>
                  <a:gd name="T15" fmla="*/ 536 h 946"/>
                  <a:gd name="T16" fmla="*/ 2030 w 2042"/>
                  <a:gd name="T17" fmla="*/ 536 h 946"/>
                  <a:gd name="T18" fmla="*/ 2000 w 2042"/>
                  <a:gd name="T19" fmla="*/ 586 h 946"/>
                  <a:gd name="T20" fmla="*/ 1938 w 2042"/>
                  <a:gd name="T21" fmla="*/ 596 h 946"/>
                  <a:gd name="T22" fmla="*/ 1779 w 2042"/>
                  <a:gd name="T23" fmla="*/ 532 h 946"/>
                  <a:gd name="T24" fmla="*/ 1511 w 2042"/>
                  <a:gd name="T25" fmla="*/ 458 h 946"/>
                  <a:gd name="T26" fmla="*/ 1501 w 2042"/>
                  <a:gd name="T27" fmla="*/ 469 h 946"/>
                  <a:gd name="T28" fmla="*/ 1679 w 2042"/>
                  <a:gd name="T29" fmla="*/ 582 h 946"/>
                  <a:gd name="T30" fmla="*/ 1719 w 2042"/>
                  <a:gd name="T31" fmla="*/ 725 h 946"/>
                  <a:gd name="T32" fmla="*/ 1607 w 2042"/>
                  <a:gd name="T33" fmla="*/ 657 h 946"/>
                  <a:gd name="T34" fmla="*/ 1107 w 2042"/>
                  <a:gd name="T35" fmla="*/ 443 h 946"/>
                  <a:gd name="T36" fmla="*/ 1639 w 2042"/>
                  <a:gd name="T37" fmla="*/ 62 h 946"/>
                  <a:gd name="T38" fmla="*/ 1782 w 2042"/>
                  <a:gd name="T39" fmla="*/ 115 h 946"/>
                  <a:gd name="T40" fmla="*/ 1750 w 2042"/>
                  <a:gd name="T41" fmla="*/ 148 h 946"/>
                  <a:gd name="T42" fmla="*/ 1752 w 2042"/>
                  <a:gd name="T43" fmla="*/ 177 h 946"/>
                  <a:gd name="T44" fmla="*/ 1842 w 2042"/>
                  <a:gd name="T45" fmla="*/ 248 h 946"/>
                  <a:gd name="T46" fmla="*/ 1873 w 2042"/>
                  <a:gd name="T47" fmla="*/ 330 h 946"/>
                  <a:gd name="T48" fmla="*/ 2025 w 2042"/>
                  <a:gd name="T49" fmla="*/ 494 h 946"/>
                  <a:gd name="T50" fmla="*/ 2030 w 2042"/>
                  <a:gd name="T51" fmla="*/ 536 h 946"/>
                  <a:gd name="T52" fmla="*/ 1046 w 2042"/>
                  <a:gd name="T53" fmla="*/ 183 h 946"/>
                  <a:gd name="T54" fmla="*/ 1046 w 2042"/>
                  <a:gd name="T55" fmla="*/ 183 h 946"/>
                  <a:gd name="T56" fmla="*/ 1037 w 2042"/>
                  <a:gd name="T57" fmla="*/ 427 h 946"/>
                  <a:gd name="T58" fmla="*/ 971 w 2042"/>
                  <a:gd name="T59" fmla="*/ 415 h 946"/>
                  <a:gd name="T60" fmla="*/ 417 w 2042"/>
                  <a:gd name="T61" fmla="*/ 756 h 946"/>
                  <a:gd name="T62" fmla="*/ 0 w 2042"/>
                  <a:gd name="T63" fmla="*/ 946 h 946"/>
                  <a:gd name="T64" fmla="*/ 919 w 2042"/>
                  <a:gd name="T65" fmla="*/ 68 h 946"/>
                  <a:gd name="T66" fmla="*/ 1046 w 2042"/>
                  <a:gd name="T67" fmla="*/ 183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42" h="946">
                    <a:moveTo>
                      <a:pt x="1816" y="279"/>
                    </a:moveTo>
                    <a:lnTo>
                      <a:pt x="1816" y="279"/>
                    </a:lnTo>
                    <a:lnTo>
                      <a:pt x="1813" y="278"/>
                    </a:lnTo>
                    <a:cubicBezTo>
                      <a:pt x="1813" y="277"/>
                      <a:pt x="1784" y="264"/>
                      <a:pt x="1761" y="288"/>
                    </a:cubicBezTo>
                    <a:lnTo>
                      <a:pt x="1758" y="291"/>
                    </a:lnTo>
                    <a:lnTo>
                      <a:pt x="1805" y="314"/>
                    </a:lnTo>
                    <a:lnTo>
                      <a:pt x="1816" y="279"/>
                    </a:lnTo>
                    <a:close/>
                    <a:moveTo>
                      <a:pt x="2030" y="536"/>
                    </a:moveTo>
                    <a:lnTo>
                      <a:pt x="2030" y="536"/>
                    </a:lnTo>
                    <a:cubicBezTo>
                      <a:pt x="2030" y="536"/>
                      <a:pt x="2010" y="573"/>
                      <a:pt x="2000" y="586"/>
                    </a:cubicBezTo>
                    <a:cubicBezTo>
                      <a:pt x="1991" y="600"/>
                      <a:pt x="1963" y="608"/>
                      <a:pt x="1938" y="596"/>
                    </a:cubicBezTo>
                    <a:cubicBezTo>
                      <a:pt x="1926" y="591"/>
                      <a:pt x="1820" y="529"/>
                      <a:pt x="1779" y="532"/>
                    </a:cubicBezTo>
                    <a:cubicBezTo>
                      <a:pt x="1574" y="550"/>
                      <a:pt x="1517" y="466"/>
                      <a:pt x="1511" y="458"/>
                    </a:cubicBezTo>
                    <a:cubicBezTo>
                      <a:pt x="1504" y="450"/>
                      <a:pt x="1492" y="454"/>
                      <a:pt x="1501" y="469"/>
                    </a:cubicBezTo>
                    <a:cubicBezTo>
                      <a:pt x="1546" y="546"/>
                      <a:pt x="1679" y="582"/>
                      <a:pt x="1679" y="582"/>
                    </a:cubicBezTo>
                    <a:cubicBezTo>
                      <a:pt x="1714" y="666"/>
                      <a:pt x="1719" y="725"/>
                      <a:pt x="1719" y="725"/>
                    </a:cubicBezTo>
                    <a:cubicBezTo>
                      <a:pt x="1684" y="698"/>
                      <a:pt x="1647" y="676"/>
                      <a:pt x="1607" y="657"/>
                    </a:cubicBezTo>
                    <a:cubicBezTo>
                      <a:pt x="1501" y="586"/>
                      <a:pt x="1335" y="498"/>
                      <a:pt x="1107" y="443"/>
                    </a:cubicBezTo>
                    <a:cubicBezTo>
                      <a:pt x="1120" y="261"/>
                      <a:pt x="1211" y="0"/>
                      <a:pt x="1639" y="62"/>
                    </a:cubicBezTo>
                    <a:cubicBezTo>
                      <a:pt x="1639" y="62"/>
                      <a:pt x="1724" y="76"/>
                      <a:pt x="1782" y="115"/>
                    </a:cubicBezTo>
                    <a:cubicBezTo>
                      <a:pt x="1782" y="115"/>
                      <a:pt x="1768" y="130"/>
                      <a:pt x="1750" y="148"/>
                    </a:cubicBezTo>
                    <a:cubicBezTo>
                      <a:pt x="1732" y="166"/>
                      <a:pt x="1752" y="177"/>
                      <a:pt x="1752" y="177"/>
                    </a:cubicBezTo>
                    <a:lnTo>
                      <a:pt x="1842" y="248"/>
                    </a:lnTo>
                    <a:cubicBezTo>
                      <a:pt x="1843" y="286"/>
                      <a:pt x="1845" y="296"/>
                      <a:pt x="1873" y="330"/>
                    </a:cubicBezTo>
                    <a:cubicBezTo>
                      <a:pt x="1901" y="364"/>
                      <a:pt x="2011" y="479"/>
                      <a:pt x="2025" y="494"/>
                    </a:cubicBezTo>
                    <a:cubicBezTo>
                      <a:pt x="2042" y="512"/>
                      <a:pt x="2030" y="536"/>
                      <a:pt x="2030" y="536"/>
                    </a:cubicBezTo>
                    <a:close/>
                    <a:moveTo>
                      <a:pt x="1046" y="183"/>
                    </a:moveTo>
                    <a:lnTo>
                      <a:pt x="1046" y="183"/>
                    </a:lnTo>
                    <a:cubicBezTo>
                      <a:pt x="1023" y="276"/>
                      <a:pt x="1025" y="358"/>
                      <a:pt x="1037" y="427"/>
                    </a:cubicBezTo>
                    <a:cubicBezTo>
                      <a:pt x="1015" y="423"/>
                      <a:pt x="993" y="419"/>
                      <a:pt x="971" y="415"/>
                    </a:cubicBezTo>
                    <a:cubicBezTo>
                      <a:pt x="503" y="339"/>
                      <a:pt x="362" y="569"/>
                      <a:pt x="417" y="756"/>
                    </a:cubicBezTo>
                    <a:cubicBezTo>
                      <a:pt x="262" y="814"/>
                      <a:pt x="117" y="881"/>
                      <a:pt x="0" y="946"/>
                    </a:cubicBezTo>
                    <a:cubicBezTo>
                      <a:pt x="184" y="506"/>
                      <a:pt x="583" y="119"/>
                      <a:pt x="919" y="68"/>
                    </a:cubicBezTo>
                    <a:cubicBezTo>
                      <a:pt x="1029" y="53"/>
                      <a:pt x="1060" y="125"/>
                      <a:pt x="1046" y="183"/>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6"/>
              <p:cNvSpPr>
                <a:spLocks noEditPoints="1"/>
              </p:cNvSpPr>
              <p:nvPr/>
            </p:nvSpPr>
            <p:spPr bwMode="invGray">
              <a:xfrm>
                <a:off x="2894013" y="2443163"/>
                <a:ext cx="1189038" cy="400050"/>
              </a:xfrm>
              <a:custGeom>
                <a:avLst/>
                <a:gdLst>
                  <a:gd name="T0" fmla="*/ 749 w 1245"/>
                  <a:gd name="T1" fmla="*/ 246 h 417"/>
                  <a:gd name="T2" fmla="*/ 749 w 1245"/>
                  <a:gd name="T3" fmla="*/ 246 h 417"/>
                  <a:gd name="T4" fmla="*/ 1245 w 1245"/>
                  <a:gd name="T5" fmla="*/ 318 h 417"/>
                  <a:gd name="T6" fmla="*/ 745 w 1245"/>
                  <a:gd name="T7" fmla="*/ 104 h 417"/>
                  <a:gd name="T8" fmla="*/ 749 w 1245"/>
                  <a:gd name="T9" fmla="*/ 246 h 417"/>
                  <a:gd name="T10" fmla="*/ 722 w 1245"/>
                  <a:gd name="T11" fmla="*/ 249 h 417"/>
                  <a:gd name="T12" fmla="*/ 722 w 1245"/>
                  <a:gd name="T13" fmla="*/ 249 h 417"/>
                  <a:gd name="T14" fmla="*/ 55 w 1245"/>
                  <a:gd name="T15" fmla="*/ 417 h 417"/>
                  <a:gd name="T16" fmla="*/ 609 w 1245"/>
                  <a:gd name="T17" fmla="*/ 76 h 417"/>
                  <a:gd name="T18" fmla="*/ 675 w 1245"/>
                  <a:gd name="T19" fmla="*/ 88 h 417"/>
                  <a:gd name="T20" fmla="*/ 722 w 1245"/>
                  <a:gd name="T21" fmla="*/ 24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5" h="417">
                    <a:moveTo>
                      <a:pt x="749" y="246"/>
                    </a:moveTo>
                    <a:lnTo>
                      <a:pt x="749" y="246"/>
                    </a:lnTo>
                    <a:cubicBezTo>
                      <a:pt x="931" y="232"/>
                      <a:pt x="1103" y="250"/>
                      <a:pt x="1245" y="318"/>
                    </a:cubicBezTo>
                    <a:cubicBezTo>
                      <a:pt x="1139" y="247"/>
                      <a:pt x="973" y="159"/>
                      <a:pt x="745" y="104"/>
                    </a:cubicBezTo>
                    <a:cubicBezTo>
                      <a:pt x="740" y="167"/>
                      <a:pt x="745" y="220"/>
                      <a:pt x="749" y="246"/>
                    </a:cubicBezTo>
                    <a:close/>
                    <a:moveTo>
                      <a:pt x="722" y="249"/>
                    </a:moveTo>
                    <a:lnTo>
                      <a:pt x="722" y="249"/>
                    </a:lnTo>
                    <a:cubicBezTo>
                      <a:pt x="518" y="268"/>
                      <a:pt x="277" y="334"/>
                      <a:pt x="55" y="417"/>
                    </a:cubicBezTo>
                    <a:cubicBezTo>
                      <a:pt x="0" y="230"/>
                      <a:pt x="141" y="0"/>
                      <a:pt x="609" y="76"/>
                    </a:cubicBezTo>
                    <a:cubicBezTo>
                      <a:pt x="631" y="80"/>
                      <a:pt x="653" y="84"/>
                      <a:pt x="675" y="88"/>
                    </a:cubicBezTo>
                    <a:cubicBezTo>
                      <a:pt x="686" y="154"/>
                      <a:pt x="706" y="208"/>
                      <a:pt x="722" y="249"/>
                    </a:cubicBezTo>
                    <a:close/>
                  </a:path>
                </a:pathLst>
              </a:custGeom>
              <a:solidFill>
                <a:srgbClr val="FFFFFF">
                  <a:alpha val="50000"/>
                </a:srgb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noEditPoints="1"/>
              </p:cNvSpPr>
              <p:nvPr/>
            </p:nvSpPr>
            <p:spPr bwMode="invGray">
              <a:xfrm>
                <a:off x="4687888" y="2325688"/>
                <a:ext cx="1809750" cy="493713"/>
              </a:xfrm>
              <a:custGeom>
                <a:avLst/>
                <a:gdLst>
                  <a:gd name="T0" fmla="*/ 1579 w 1897"/>
                  <a:gd name="T1" fmla="*/ 301 h 515"/>
                  <a:gd name="T2" fmla="*/ 1706 w 1897"/>
                  <a:gd name="T3" fmla="*/ 301 h 515"/>
                  <a:gd name="T4" fmla="*/ 1596 w 1897"/>
                  <a:gd name="T5" fmla="*/ 20 h 515"/>
                  <a:gd name="T6" fmla="*/ 1391 w 1897"/>
                  <a:gd name="T7" fmla="*/ 500 h 515"/>
                  <a:gd name="T8" fmla="*/ 1542 w 1897"/>
                  <a:gd name="T9" fmla="*/ 394 h 515"/>
                  <a:gd name="T10" fmla="*/ 1787 w 1897"/>
                  <a:gd name="T11" fmla="*/ 500 h 515"/>
                  <a:gd name="T12" fmla="*/ 1692 w 1897"/>
                  <a:gd name="T13" fmla="*/ 20 h 515"/>
                  <a:gd name="T14" fmla="*/ 1813 w 1897"/>
                  <a:gd name="T15" fmla="*/ 77 h 515"/>
                  <a:gd name="T16" fmla="*/ 1813 w 1897"/>
                  <a:gd name="T17" fmla="*/ 61 h 515"/>
                  <a:gd name="T18" fmla="*/ 1828 w 1897"/>
                  <a:gd name="T19" fmla="*/ 77 h 515"/>
                  <a:gd name="T20" fmla="*/ 1826 w 1897"/>
                  <a:gd name="T21" fmla="*/ 59 h 515"/>
                  <a:gd name="T22" fmla="*/ 1833 w 1897"/>
                  <a:gd name="T23" fmla="*/ 48 h 515"/>
                  <a:gd name="T24" fmla="*/ 1818 w 1897"/>
                  <a:gd name="T25" fmla="*/ 35 h 515"/>
                  <a:gd name="T26" fmla="*/ 1805 w 1897"/>
                  <a:gd name="T27" fmla="*/ 77 h 515"/>
                  <a:gd name="T28" fmla="*/ 1850 w 1897"/>
                  <a:gd name="T29" fmla="*/ 56 h 515"/>
                  <a:gd name="T30" fmla="*/ 1819 w 1897"/>
                  <a:gd name="T31" fmla="*/ 88 h 515"/>
                  <a:gd name="T32" fmla="*/ 1819 w 1897"/>
                  <a:gd name="T33" fmla="*/ 25 h 515"/>
                  <a:gd name="T34" fmla="*/ 1819 w 1897"/>
                  <a:gd name="T35" fmla="*/ 20 h 515"/>
                  <a:gd name="T36" fmla="*/ 1783 w 1897"/>
                  <a:gd name="T37" fmla="*/ 56 h 515"/>
                  <a:gd name="T38" fmla="*/ 1855 w 1897"/>
                  <a:gd name="T39" fmla="*/ 56 h 515"/>
                  <a:gd name="T40" fmla="*/ 1813 w 1897"/>
                  <a:gd name="T41" fmla="*/ 41 h 515"/>
                  <a:gd name="T42" fmla="*/ 1818 w 1897"/>
                  <a:gd name="T43" fmla="*/ 41 h 515"/>
                  <a:gd name="T44" fmla="*/ 1826 w 1897"/>
                  <a:gd name="T45" fmla="*/ 48 h 515"/>
                  <a:gd name="T46" fmla="*/ 1818 w 1897"/>
                  <a:gd name="T47" fmla="*/ 55 h 515"/>
                  <a:gd name="T48" fmla="*/ 1813 w 1897"/>
                  <a:gd name="T49" fmla="*/ 41 h 515"/>
                  <a:gd name="T50" fmla="*/ 273 w 1897"/>
                  <a:gd name="T51" fmla="*/ 190 h 515"/>
                  <a:gd name="T52" fmla="*/ 106 w 1897"/>
                  <a:gd name="T53" fmla="*/ 263 h 515"/>
                  <a:gd name="T54" fmla="*/ 187 w 1897"/>
                  <a:gd name="T55" fmla="*/ 116 h 515"/>
                  <a:gd name="T56" fmla="*/ 273 w 1897"/>
                  <a:gd name="T57" fmla="*/ 190 h 515"/>
                  <a:gd name="T58" fmla="*/ 196 w 1897"/>
                  <a:gd name="T59" fmla="*/ 20 h 515"/>
                  <a:gd name="T60" fmla="*/ 0 w 1897"/>
                  <a:gd name="T61" fmla="*/ 500 h 515"/>
                  <a:gd name="T62" fmla="*/ 106 w 1897"/>
                  <a:gd name="T63" fmla="*/ 356 h 515"/>
                  <a:gd name="T64" fmla="*/ 380 w 1897"/>
                  <a:gd name="T65" fmla="*/ 188 h 515"/>
                  <a:gd name="T66" fmla="*/ 196 w 1897"/>
                  <a:gd name="T67" fmla="*/ 20 h 515"/>
                  <a:gd name="T68" fmla="*/ 954 w 1897"/>
                  <a:gd name="T69" fmla="*/ 74 h 515"/>
                  <a:gd name="T70" fmla="*/ 953 w 1897"/>
                  <a:gd name="T71" fmla="*/ 443 h 515"/>
                  <a:gd name="T72" fmla="*/ 1339 w 1897"/>
                  <a:gd name="T73" fmla="*/ 438 h 515"/>
                  <a:gd name="T74" fmla="*/ 1341 w 1897"/>
                  <a:gd name="T75" fmla="*/ 215 h 515"/>
                  <a:gd name="T76" fmla="*/ 1132 w 1897"/>
                  <a:gd name="T77" fmla="*/ 304 h 515"/>
                  <a:gd name="T78" fmla="*/ 1241 w 1897"/>
                  <a:gd name="T79" fmla="*/ 394 h 515"/>
                  <a:gd name="T80" fmla="*/ 1027 w 1897"/>
                  <a:gd name="T81" fmla="*/ 375 h 515"/>
                  <a:gd name="T82" fmla="*/ 1028 w 1897"/>
                  <a:gd name="T83" fmla="*/ 143 h 515"/>
                  <a:gd name="T84" fmla="*/ 1207 w 1897"/>
                  <a:gd name="T85" fmla="*/ 107 h 515"/>
                  <a:gd name="T86" fmla="*/ 1316 w 1897"/>
                  <a:gd name="T87" fmla="*/ 63 h 515"/>
                  <a:gd name="T88" fmla="*/ 954 w 1897"/>
                  <a:gd name="T89" fmla="*/ 74 h 515"/>
                  <a:gd name="T90" fmla="*/ 562 w 1897"/>
                  <a:gd name="T91" fmla="*/ 309 h 515"/>
                  <a:gd name="T92" fmla="*/ 769 w 1897"/>
                  <a:gd name="T93" fmla="*/ 215 h 515"/>
                  <a:gd name="T94" fmla="*/ 562 w 1897"/>
                  <a:gd name="T95" fmla="*/ 114 h 515"/>
                  <a:gd name="T96" fmla="*/ 819 w 1897"/>
                  <a:gd name="T97" fmla="*/ 20 h 515"/>
                  <a:gd name="T98" fmla="*/ 457 w 1897"/>
                  <a:gd name="T99" fmla="*/ 500 h 515"/>
                  <a:gd name="T100" fmla="*/ 823 w 1897"/>
                  <a:gd name="T101" fmla="*/ 407 h 515"/>
                  <a:gd name="T102" fmla="*/ 562 w 1897"/>
                  <a:gd name="T103" fmla="*/ 309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97" h="515">
                    <a:moveTo>
                      <a:pt x="1579" y="301"/>
                    </a:moveTo>
                    <a:lnTo>
                      <a:pt x="1579" y="301"/>
                    </a:lnTo>
                    <a:lnTo>
                      <a:pt x="1643" y="146"/>
                    </a:lnTo>
                    <a:lnTo>
                      <a:pt x="1706" y="301"/>
                    </a:lnTo>
                    <a:lnTo>
                      <a:pt x="1579" y="301"/>
                    </a:lnTo>
                    <a:close/>
                    <a:moveTo>
                      <a:pt x="1596" y="20"/>
                    </a:moveTo>
                    <a:lnTo>
                      <a:pt x="1596" y="20"/>
                    </a:lnTo>
                    <a:lnTo>
                      <a:pt x="1391" y="500"/>
                    </a:lnTo>
                    <a:lnTo>
                      <a:pt x="1498" y="500"/>
                    </a:lnTo>
                    <a:lnTo>
                      <a:pt x="1542" y="394"/>
                    </a:lnTo>
                    <a:lnTo>
                      <a:pt x="1743" y="394"/>
                    </a:lnTo>
                    <a:lnTo>
                      <a:pt x="1787" y="500"/>
                    </a:lnTo>
                    <a:lnTo>
                      <a:pt x="1897" y="500"/>
                    </a:lnTo>
                    <a:lnTo>
                      <a:pt x="1692" y="20"/>
                    </a:lnTo>
                    <a:lnTo>
                      <a:pt x="1596" y="20"/>
                    </a:lnTo>
                    <a:close/>
                    <a:moveTo>
                      <a:pt x="1813" y="77"/>
                    </a:moveTo>
                    <a:lnTo>
                      <a:pt x="1813" y="77"/>
                    </a:lnTo>
                    <a:lnTo>
                      <a:pt x="1813" y="61"/>
                    </a:lnTo>
                    <a:lnTo>
                      <a:pt x="1819" y="61"/>
                    </a:lnTo>
                    <a:lnTo>
                      <a:pt x="1828" y="77"/>
                    </a:lnTo>
                    <a:lnTo>
                      <a:pt x="1837" y="77"/>
                    </a:lnTo>
                    <a:lnTo>
                      <a:pt x="1826" y="59"/>
                    </a:lnTo>
                    <a:cubicBezTo>
                      <a:pt x="1828" y="58"/>
                      <a:pt x="1830" y="57"/>
                      <a:pt x="1831" y="55"/>
                    </a:cubicBezTo>
                    <a:cubicBezTo>
                      <a:pt x="1833" y="53"/>
                      <a:pt x="1833" y="50"/>
                      <a:pt x="1833" y="48"/>
                    </a:cubicBezTo>
                    <a:cubicBezTo>
                      <a:pt x="1833" y="44"/>
                      <a:pt x="1832" y="40"/>
                      <a:pt x="1830" y="38"/>
                    </a:cubicBezTo>
                    <a:cubicBezTo>
                      <a:pt x="1827" y="36"/>
                      <a:pt x="1823" y="35"/>
                      <a:pt x="1818" y="35"/>
                    </a:cubicBezTo>
                    <a:lnTo>
                      <a:pt x="1805" y="35"/>
                    </a:lnTo>
                    <a:lnTo>
                      <a:pt x="1805" y="77"/>
                    </a:lnTo>
                    <a:lnTo>
                      <a:pt x="1813" y="77"/>
                    </a:lnTo>
                    <a:close/>
                    <a:moveTo>
                      <a:pt x="1850" y="56"/>
                    </a:moveTo>
                    <a:lnTo>
                      <a:pt x="1850" y="56"/>
                    </a:lnTo>
                    <a:cubicBezTo>
                      <a:pt x="1850" y="74"/>
                      <a:pt x="1836" y="88"/>
                      <a:pt x="1819" y="88"/>
                    </a:cubicBezTo>
                    <a:cubicBezTo>
                      <a:pt x="1802" y="88"/>
                      <a:pt x="1788" y="74"/>
                      <a:pt x="1788" y="56"/>
                    </a:cubicBezTo>
                    <a:cubicBezTo>
                      <a:pt x="1788" y="39"/>
                      <a:pt x="1802" y="25"/>
                      <a:pt x="1819" y="25"/>
                    </a:cubicBezTo>
                    <a:cubicBezTo>
                      <a:pt x="1836" y="25"/>
                      <a:pt x="1850" y="39"/>
                      <a:pt x="1850" y="56"/>
                    </a:cubicBezTo>
                    <a:close/>
                    <a:moveTo>
                      <a:pt x="1819" y="20"/>
                    </a:moveTo>
                    <a:lnTo>
                      <a:pt x="1819" y="20"/>
                    </a:lnTo>
                    <a:cubicBezTo>
                      <a:pt x="1799" y="20"/>
                      <a:pt x="1783" y="37"/>
                      <a:pt x="1783" y="56"/>
                    </a:cubicBezTo>
                    <a:cubicBezTo>
                      <a:pt x="1783" y="76"/>
                      <a:pt x="1799" y="92"/>
                      <a:pt x="1819" y="92"/>
                    </a:cubicBezTo>
                    <a:cubicBezTo>
                      <a:pt x="1839" y="92"/>
                      <a:pt x="1855" y="76"/>
                      <a:pt x="1855" y="56"/>
                    </a:cubicBezTo>
                    <a:cubicBezTo>
                      <a:pt x="1855" y="37"/>
                      <a:pt x="1839" y="20"/>
                      <a:pt x="1819" y="20"/>
                    </a:cubicBezTo>
                    <a:close/>
                    <a:moveTo>
                      <a:pt x="1813" y="41"/>
                    </a:moveTo>
                    <a:lnTo>
                      <a:pt x="1813" y="41"/>
                    </a:lnTo>
                    <a:lnTo>
                      <a:pt x="1818" y="41"/>
                    </a:lnTo>
                    <a:cubicBezTo>
                      <a:pt x="1821" y="41"/>
                      <a:pt x="1823" y="42"/>
                      <a:pt x="1824" y="43"/>
                    </a:cubicBezTo>
                    <a:cubicBezTo>
                      <a:pt x="1826" y="44"/>
                      <a:pt x="1826" y="46"/>
                      <a:pt x="1826" y="48"/>
                    </a:cubicBezTo>
                    <a:cubicBezTo>
                      <a:pt x="1826" y="50"/>
                      <a:pt x="1825" y="52"/>
                      <a:pt x="1824" y="53"/>
                    </a:cubicBezTo>
                    <a:cubicBezTo>
                      <a:pt x="1822" y="54"/>
                      <a:pt x="1820" y="55"/>
                      <a:pt x="1818" y="55"/>
                    </a:cubicBezTo>
                    <a:lnTo>
                      <a:pt x="1813" y="55"/>
                    </a:lnTo>
                    <a:lnTo>
                      <a:pt x="1813" y="41"/>
                    </a:lnTo>
                    <a:close/>
                    <a:moveTo>
                      <a:pt x="273" y="190"/>
                    </a:moveTo>
                    <a:lnTo>
                      <a:pt x="273" y="190"/>
                    </a:lnTo>
                    <a:cubicBezTo>
                      <a:pt x="273" y="231"/>
                      <a:pt x="242" y="263"/>
                      <a:pt x="189" y="263"/>
                    </a:cubicBezTo>
                    <a:lnTo>
                      <a:pt x="106" y="263"/>
                    </a:lnTo>
                    <a:lnTo>
                      <a:pt x="106" y="116"/>
                    </a:lnTo>
                    <a:lnTo>
                      <a:pt x="187" y="116"/>
                    </a:lnTo>
                    <a:cubicBezTo>
                      <a:pt x="240" y="116"/>
                      <a:pt x="273" y="141"/>
                      <a:pt x="273" y="189"/>
                    </a:cubicBezTo>
                    <a:lnTo>
                      <a:pt x="273" y="190"/>
                    </a:lnTo>
                    <a:close/>
                    <a:moveTo>
                      <a:pt x="196" y="20"/>
                    </a:moveTo>
                    <a:lnTo>
                      <a:pt x="196" y="20"/>
                    </a:lnTo>
                    <a:lnTo>
                      <a:pt x="0" y="20"/>
                    </a:lnTo>
                    <a:lnTo>
                      <a:pt x="0" y="500"/>
                    </a:lnTo>
                    <a:lnTo>
                      <a:pt x="106" y="500"/>
                    </a:lnTo>
                    <a:lnTo>
                      <a:pt x="106" y="356"/>
                    </a:lnTo>
                    <a:lnTo>
                      <a:pt x="186" y="356"/>
                    </a:lnTo>
                    <a:cubicBezTo>
                      <a:pt x="293" y="356"/>
                      <a:pt x="380" y="299"/>
                      <a:pt x="380" y="188"/>
                    </a:cubicBezTo>
                    <a:lnTo>
                      <a:pt x="380" y="186"/>
                    </a:lnTo>
                    <a:cubicBezTo>
                      <a:pt x="380" y="88"/>
                      <a:pt x="311" y="20"/>
                      <a:pt x="196" y="20"/>
                    </a:cubicBezTo>
                    <a:close/>
                    <a:moveTo>
                      <a:pt x="954" y="74"/>
                    </a:moveTo>
                    <a:lnTo>
                      <a:pt x="954" y="74"/>
                    </a:lnTo>
                    <a:cubicBezTo>
                      <a:pt x="904" y="123"/>
                      <a:pt x="879" y="185"/>
                      <a:pt x="879" y="259"/>
                    </a:cubicBezTo>
                    <a:cubicBezTo>
                      <a:pt x="879" y="333"/>
                      <a:pt x="904" y="395"/>
                      <a:pt x="953" y="443"/>
                    </a:cubicBezTo>
                    <a:cubicBezTo>
                      <a:pt x="1002" y="491"/>
                      <a:pt x="1064" y="515"/>
                      <a:pt x="1138" y="515"/>
                    </a:cubicBezTo>
                    <a:cubicBezTo>
                      <a:pt x="1224" y="515"/>
                      <a:pt x="1292" y="489"/>
                      <a:pt x="1339" y="438"/>
                    </a:cubicBezTo>
                    <a:lnTo>
                      <a:pt x="1341" y="435"/>
                    </a:lnTo>
                    <a:lnTo>
                      <a:pt x="1341" y="215"/>
                    </a:lnTo>
                    <a:lnTo>
                      <a:pt x="1132" y="215"/>
                    </a:lnTo>
                    <a:lnTo>
                      <a:pt x="1132" y="304"/>
                    </a:lnTo>
                    <a:lnTo>
                      <a:pt x="1241" y="304"/>
                    </a:lnTo>
                    <a:lnTo>
                      <a:pt x="1241" y="394"/>
                    </a:lnTo>
                    <a:cubicBezTo>
                      <a:pt x="1213" y="411"/>
                      <a:pt x="1178" y="419"/>
                      <a:pt x="1137" y="419"/>
                    </a:cubicBezTo>
                    <a:cubicBezTo>
                      <a:pt x="1094" y="419"/>
                      <a:pt x="1057" y="404"/>
                      <a:pt x="1027" y="375"/>
                    </a:cubicBezTo>
                    <a:cubicBezTo>
                      <a:pt x="997" y="347"/>
                      <a:pt x="982" y="308"/>
                      <a:pt x="982" y="260"/>
                    </a:cubicBezTo>
                    <a:cubicBezTo>
                      <a:pt x="982" y="211"/>
                      <a:pt x="997" y="172"/>
                      <a:pt x="1028" y="143"/>
                    </a:cubicBezTo>
                    <a:cubicBezTo>
                      <a:pt x="1059" y="113"/>
                      <a:pt x="1098" y="99"/>
                      <a:pt x="1144" y="99"/>
                    </a:cubicBezTo>
                    <a:cubicBezTo>
                      <a:pt x="1168" y="99"/>
                      <a:pt x="1189" y="101"/>
                      <a:pt x="1207" y="107"/>
                    </a:cubicBezTo>
                    <a:cubicBezTo>
                      <a:pt x="1224" y="113"/>
                      <a:pt x="1241" y="123"/>
                      <a:pt x="1258" y="137"/>
                    </a:cubicBezTo>
                    <a:lnTo>
                      <a:pt x="1316" y="63"/>
                    </a:lnTo>
                    <a:cubicBezTo>
                      <a:pt x="1285" y="36"/>
                      <a:pt x="1230" y="0"/>
                      <a:pt x="1138" y="0"/>
                    </a:cubicBezTo>
                    <a:cubicBezTo>
                      <a:pt x="1066" y="0"/>
                      <a:pt x="1005" y="25"/>
                      <a:pt x="954" y="74"/>
                    </a:cubicBezTo>
                    <a:close/>
                    <a:moveTo>
                      <a:pt x="562" y="309"/>
                    </a:moveTo>
                    <a:lnTo>
                      <a:pt x="562" y="309"/>
                    </a:lnTo>
                    <a:lnTo>
                      <a:pt x="769" y="309"/>
                    </a:lnTo>
                    <a:lnTo>
                      <a:pt x="769" y="215"/>
                    </a:lnTo>
                    <a:lnTo>
                      <a:pt x="562" y="215"/>
                    </a:lnTo>
                    <a:lnTo>
                      <a:pt x="562" y="114"/>
                    </a:lnTo>
                    <a:lnTo>
                      <a:pt x="819" y="114"/>
                    </a:lnTo>
                    <a:lnTo>
                      <a:pt x="819" y="20"/>
                    </a:lnTo>
                    <a:lnTo>
                      <a:pt x="457" y="20"/>
                    </a:lnTo>
                    <a:lnTo>
                      <a:pt x="457" y="500"/>
                    </a:lnTo>
                    <a:lnTo>
                      <a:pt x="823" y="500"/>
                    </a:lnTo>
                    <a:lnTo>
                      <a:pt x="823" y="407"/>
                    </a:lnTo>
                    <a:lnTo>
                      <a:pt x="562" y="407"/>
                    </a:lnTo>
                    <a:lnTo>
                      <a:pt x="562" y="30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hidden">
          <a:xfrm>
            <a:off x="914400" y="4823460"/>
            <a:ext cx="8229600" cy="320040"/>
          </a:xfrm>
          <a:prstGeom prst="rect">
            <a:avLst/>
          </a:prstGeom>
          <a:solidFill>
            <a:srgbClr val="00A6A7"/>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grpSp>
        <p:nvGrpSpPr>
          <p:cNvPr id="8" name="Group 7"/>
          <p:cNvGrpSpPr/>
          <p:nvPr userDrawn="1"/>
        </p:nvGrpSpPr>
        <p:grpSpPr>
          <a:xfrm>
            <a:off x="0" y="4823460"/>
            <a:ext cx="914400" cy="320040"/>
            <a:chOff x="0" y="4823460"/>
            <a:chExt cx="914400" cy="320040"/>
          </a:xfrm>
        </p:grpSpPr>
        <p:sp>
          <p:nvSpPr>
            <p:cNvPr id="10" name="Rectangle 9"/>
            <p:cNvSpPr/>
            <p:nvPr userDrawn="1"/>
          </p:nvSpPr>
          <p:spPr bwMode="hidden">
            <a:xfrm>
              <a:off x="0" y="4823460"/>
              <a:ext cx="914400" cy="320040"/>
            </a:xfrm>
            <a:prstGeom prst="rect">
              <a:avLst/>
            </a:prstGeom>
            <a:solidFill>
              <a:srgbClr val="1F2555"/>
            </a:solidFill>
            <a:ln>
              <a:noFill/>
            </a:ln>
          </p:spPr>
          <p:style>
            <a:lnRef idx="0">
              <a:schemeClr val="dk1"/>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6"/>
            <a:stretch>
              <a:fillRect/>
            </a:stretch>
          </p:blipFill>
          <p:spPr bwMode="invGray">
            <a:xfrm>
              <a:off x="114300" y="4884196"/>
              <a:ext cx="685800" cy="198568"/>
            </a:xfrm>
            <a:prstGeom prst="rect">
              <a:avLst/>
            </a:prstGeom>
          </p:spPr>
        </p:pic>
      </p:grpSp>
      <p:sp>
        <p:nvSpPr>
          <p:cNvPr id="2" name="Title Placeholder 1"/>
          <p:cNvSpPr>
            <a:spLocks noGrp="1"/>
          </p:cNvSpPr>
          <p:nvPr>
            <p:ph type="title"/>
          </p:nvPr>
        </p:nvSpPr>
        <p:spPr>
          <a:xfrm>
            <a:off x="365125" y="182880"/>
            <a:ext cx="8413750" cy="64008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65125" y="1097280"/>
            <a:ext cx="8413749" cy="35661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754563" y="4853288"/>
            <a:ext cx="3703636" cy="182580"/>
          </a:xfrm>
          <a:prstGeom prst="rect">
            <a:avLst/>
          </a:prstGeom>
        </p:spPr>
        <p:txBody>
          <a:bodyPr vert="horz" lIns="0" tIns="0" rIns="0" bIns="0" rtlCol="0" anchor="b" anchorCtr="0"/>
          <a:lstStyle>
            <a:lvl1pPr algn="r">
              <a:defRPr sz="600">
                <a:solidFill>
                  <a:schemeClr val="bg1"/>
                </a:solidFill>
              </a:defRPr>
            </a:lvl1pPr>
          </a:lstStyle>
          <a:p>
            <a:r>
              <a:rPr lang="en-US"/>
              <a:t>Footer (Edit footer for all slides with View &gt; Header &amp; Footer)</a:t>
            </a:r>
            <a:endParaRPr lang="en-US" dirty="0"/>
          </a:p>
        </p:txBody>
      </p:sp>
      <p:sp>
        <p:nvSpPr>
          <p:cNvPr id="6" name="Slide Number Placeholder 5"/>
          <p:cNvSpPr>
            <a:spLocks noGrp="1"/>
          </p:cNvSpPr>
          <p:nvPr>
            <p:ph type="sldNum" sz="quarter" idx="4"/>
          </p:nvPr>
        </p:nvSpPr>
        <p:spPr>
          <a:xfrm>
            <a:off x="8458200" y="4853288"/>
            <a:ext cx="320040" cy="182580"/>
          </a:xfrm>
          <a:prstGeom prst="rect">
            <a:avLst/>
          </a:prstGeom>
        </p:spPr>
        <p:txBody>
          <a:bodyPr vert="horz" lIns="0" tIns="0" rIns="0" bIns="0" rtlCol="0" anchor="b" anchorCtr="0"/>
          <a:lstStyle>
            <a:lvl1pPr algn="r">
              <a:defRPr sz="600" b="1">
                <a:solidFill>
                  <a:schemeClr val="bg1"/>
                </a:solidFill>
              </a:defRPr>
            </a:lvl1pPr>
          </a:lstStyle>
          <a:p>
            <a:fld id="{94C005EB-05AB-4350-8862-D44178390B49}" type="slidenum">
              <a:rPr lang="en-US" smtClean="0"/>
              <a:pPr/>
              <a:t>‹#›</a:t>
            </a:fld>
            <a:endParaRPr lang="en-US" dirty="0"/>
          </a:p>
        </p:txBody>
      </p:sp>
      <p:sp>
        <p:nvSpPr>
          <p:cNvPr id="4" name="Date Placeholder 3"/>
          <p:cNvSpPr>
            <a:spLocks noGrp="1"/>
          </p:cNvSpPr>
          <p:nvPr>
            <p:ph type="dt" sz="half" idx="2"/>
          </p:nvPr>
        </p:nvSpPr>
        <p:spPr>
          <a:xfrm>
            <a:off x="1097280" y="4853288"/>
            <a:ext cx="1920558" cy="182580"/>
          </a:xfrm>
          <a:prstGeom prst="rect">
            <a:avLst/>
          </a:prstGeom>
        </p:spPr>
        <p:txBody>
          <a:bodyPr vert="horz" lIns="0" tIns="0" rIns="0" bIns="0" rtlCol="0" anchor="b" anchorCtr="0"/>
          <a:lstStyle>
            <a:lvl1pPr algn="l">
              <a:defRPr lang="en-US" sz="600" smtClean="0">
                <a:solidFill>
                  <a:schemeClr val="bg1"/>
                </a:solidFill>
              </a:defRPr>
            </a:lvl1pPr>
          </a:lstStyle>
          <a:p>
            <a:r>
              <a:rPr lang="en-US"/>
              <a:t>00 Month 0000</a:t>
            </a:r>
            <a:endParaRPr lang="en-US" dirty="0"/>
          </a:p>
        </p:txBody>
      </p:sp>
    </p:spTree>
    <p:extLst>
      <p:ext uri="{BB962C8B-B14F-4D97-AF65-F5344CB8AC3E}">
        <p14:creationId xmlns:p14="http://schemas.microsoft.com/office/powerpoint/2010/main" val="1065409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1" r:id="rId5"/>
    <p:sldLayoutId id="2147483658" r:id="rId6"/>
    <p:sldLayoutId id="2147483659" r:id="rId7"/>
    <p:sldLayoutId id="2147483660" r:id="rId8"/>
    <p:sldLayoutId id="2147483661" r:id="rId9"/>
    <p:sldLayoutId id="2147483667" r:id="rId10"/>
    <p:sldLayoutId id="2147483662" r:id="rId11"/>
    <p:sldLayoutId id="2147483663" r:id="rId12"/>
    <p:sldLayoutId id="2147483664" r:id="rId13"/>
    <p:sldLayoutId id="2147483665" r:id="rId14"/>
    <p:sldLayoutId id="2147483666" r:id="rId15"/>
    <p:sldLayoutId id="2147483654" r:id="rId16"/>
    <p:sldLayoutId id="2147483655" r:id="rId17"/>
    <p:sldLayoutId id="2147483657" r:id="rId18"/>
    <p:sldLayoutId id="2147483669" r:id="rId19"/>
    <p:sldLayoutId id="2147483670" r:id="rId20"/>
    <p:sldLayoutId id="2147483671" r:id="rId21"/>
    <p:sldLayoutId id="2147483672" r:id="rId22"/>
    <p:sldLayoutId id="2147483673" r:id="rId23"/>
    <p:sldLayoutId id="214748367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000" b="1" kern="1200">
          <a:solidFill>
            <a:schemeClr val="tx2"/>
          </a:solidFill>
          <a:latin typeface="+mj-lt"/>
          <a:ea typeface="+mj-ea"/>
          <a:cs typeface="+mj-cs"/>
        </a:defRPr>
      </a:lvl1pPr>
    </p:titleStyle>
    <p:bodyStyle>
      <a:lvl1pPr marL="182880" indent="-182880" algn="l" defTabSz="914400" rtl="0" eaLnBrk="1" latinLnBrk="0" hangingPunct="1">
        <a:spcBef>
          <a:spcPts val="900"/>
        </a:spcBef>
        <a:buClr>
          <a:schemeClr val="tx2"/>
        </a:buClr>
        <a:buFont typeface="Calibri" pitchFamily="34" charset="0"/>
        <a:buChar char="•"/>
        <a:defRPr sz="1200" kern="1200">
          <a:solidFill>
            <a:schemeClr val="tx1"/>
          </a:solidFill>
          <a:latin typeface="+mn-lt"/>
          <a:ea typeface="+mn-ea"/>
          <a:cs typeface="+mn-cs"/>
        </a:defRPr>
      </a:lvl1pPr>
      <a:lvl2pPr marL="36576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2pPr>
      <a:lvl3pPr marL="54864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3pPr>
      <a:lvl4pPr marL="73152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4pPr>
      <a:lvl5pPr marL="91440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5pPr>
      <a:lvl6pPr marL="1097280" indent="-182880" algn="l" defTabSz="914400" rtl="0" eaLnBrk="1" latinLnBrk="0" hangingPunct="1">
        <a:spcBef>
          <a:spcPts val="300"/>
        </a:spcBef>
        <a:buFont typeface="Calibri" pitchFamily="34" charset="0"/>
        <a:buChar char="–"/>
        <a:defRPr sz="1200" kern="1200">
          <a:solidFill>
            <a:schemeClr val="tx1"/>
          </a:solidFill>
          <a:latin typeface="+mn-lt"/>
          <a:ea typeface="+mn-ea"/>
          <a:cs typeface="+mn-cs"/>
        </a:defRPr>
      </a:lvl6pPr>
      <a:lvl7pPr marL="128016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7pPr>
      <a:lvl8pPr marL="146304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8pPr>
      <a:lvl9pPr marL="1645920" indent="-182880" algn="l" defTabSz="914400" rtl="0" eaLnBrk="1" latinLnBrk="0" hangingPunct="1">
        <a:spcBef>
          <a:spcPts val="300"/>
        </a:spcBef>
        <a:buFont typeface="Calibri"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 userDrawn="1">
          <p15:clr>
            <a:srgbClr val="F26B43"/>
          </p15:clr>
        </p15:guide>
        <p15:guide id="2" pos="230" userDrawn="1">
          <p15:clr>
            <a:srgbClr val="F26B43"/>
          </p15:clr>
        </p15:guide>
        <p15:guide id="3" orient="horz" pos="518" userDrawn="1">
          <p15:clr>
            <a:srgbClr val="F26B43"/>
          </p15:clr>
        </p15:guide>
        <p15:guide id="4" orient="horz" pos="692" userDrawn="1">
          <p15:clr>
            <a:srgbClr val="F26B43"/>
          </p15:clr>
        </p15:guide>
        <p15:guide id="5" pos="5530" userDrawn="1">
          <p15:clr>
            <a:srgbClr val="F26B43"/>
          </p15:clr>
        </p15:guide>
        <p15:guide id="6" orient="horz" pos="2937" userDrawn="1">
          <p15:clr>
            <a:srgbClr val="F26B43"/>
          </p15:clr>
        </p15:guide>
        <p15:guide id="7" pos="2765" userDrawn="1">
          <p15:clr>
            <a:srgbClr val="F26B43"/>
          </p15:clr>
        </p15:guide>
        <p15:guide id="8" pos="2995" userDrawn="1">
          <p15:clr>
            <a:srgbClr val="F26B43"/>
          </p15:clr>
        </p15:guide>
        <p15:guide id="9" pos="1901" userDrawn="1">
          <p15:clr>
            <a:srgbClr val="F26B43"/>
          </p15:clr>
        </p15:guide>
        <p15:guide id="10" pos="2045" userDrawn="1">
          <p15:clr>
            <a:srgbClr val="F26B43"/>
          </p15:clr>
        </p15:guide>
        <p15:guide id="11" pos="3715" userDrawn="1">
          <p15:clr>
            <a:srgbClr val="F26B43"/>
          </p15:clr>
        </p15:guide>
        <p15:guide id="12" pos="3859" userDrawn="1">
          <p15:clr>
            <a:srgbClr val="F26B43"/>
          </p15:clr>
        </p15:guide>
        <p15:guide id="13" pos="2880" userDrawn="1">
          <p15:clr>
            <a:srgbClr val="F26B43"/>
          </p15:clr>
        </p15:guide>
        <p15:guide id="14" pos="46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package" Target="../embeddings/Microsoft_Excel_Worksheet1.xlsx"/><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Direct Capture of Objectives</a:t>
            </a:r>
          </a:p>
        </p:txBody>
      </p:sp>
      <p:sp>
        <p:nvSpPr>
          <p:cNvPr id="9" name="Subtitle 8"/>
          <p:cNvSpPr>
            <a:spLocks noGrp="1"/>
          </p:cNvSpPr>
          <p:nvPr>
            <p:ph type="subTitle" idx="1"/>
          </p:nvPr>
        </p:nvSpPr>
        <p:spPr/>
        <p:txBody>
          <a:bodyPr/>
          <a:lstStyle/>
          <a:p>
            <a:r>
              <a:rPr lang="en-US"/>
              <a:t>Presentation subtitle is Open Sans Regular 14pt, one line maximum</a:t>
            </a:r>
            <a:endParaRPr lang="en-US" dirty="0"/>
          </a:p>
        </p:txBody>
      </p:sp>
      <p:sp>
        <p:nvSpPr>
          <p:cNvPr id="17" name="Text Placeholder 16"/>
          <p:cNvSpPr>
            <a:spLocks noGrp="1"/>
          </p:cNvSpPr>
          <p:nvPr>
            <p:ph type="body" sz="quarter" idx="11"/>
          </p:nvPr>
        </p:nvSpPr>
        <p:spPr>
          <a:xfrm>
            <a:off x="365125" y="4636441"/>
            <a:ext cx="6766560" cy="274320"/>
          </a:xfrm>
        </p:spPr>
        <p:txBody>
          <a:bodyPr/>
          <a:lstStyle/>
          <a:p>
            <a:r>
              <a:rPr lang="en-US" dirty="0"/>
              <a:t>December 2017|  Ashlee French, Enterprise Advisory Services Director</a:t>
            </a:r>
          </a:p>
          <a:p>
            <a:endParaRPr lang="en-US" dirty="0"/>
          </a:p>
        </p:txBody>
      </p:sp>
      <p:pic>
        <p:nvPicPr>
          <p:cNvPr id="1026" name="Picture 2" descr="Image result for capture">
            <a:extLst>
              <a:ext uri="{FF2B5EF4-FFF2-40B4-BE49-F238E27FC236}">
                <a16:creationId xmlns:a16="http://schemas.microsoft.com/office/drawing/2014/main" id="{448318EA-6CC5-4024-91F5-815B8404026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1676" b="216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1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DCO Artifacts: Cases</a:t>
            </a:r>
          </a:p>
        </p:txBody>
      </p:sp>
      <p:sp>
        <p:nvSpPr>
          <p:cNvPr id="4" name="Text Placeholder 3"/>
          <p:cNvSpPr>
            <a:spLocks noGrp="1"/>
          </p:cNvSpPr>
          <p:nvPr>
            <p:ph type="body" sz="quarter" idx="11"/>
          </p:nvPr>
        </p:nvSpPr>
        <p:spPr/>
        <p:txBody>
          <a:bodyPr/>
          <a:lstStyle/>
          <a:p>
            <a:r>
              <a:rPr lang="en-US" sz="1765" dirty="0"/>
              <a:t>Cases describe the work that a user wants to process in Pega</a:t>
            </a:r>
          </a:p>
          <a:p>
            <a:pPr lvl="1"/>
            <a:r>
              <a:rPr lang="en-US" sz="1471" dirty="0"/>
              <a:t>Insurance claim, purchase order, loan application</a:t>
            </a:r>
          </a:p>
          <a:p>
            <a:r>
              <a:rPr lang="en-US" sz="1765" dirty="0"/>
              <a:t>Cases are:</a:t>
            </a:r>
          </a:p>
          <a:p>
            <a:pPr lvl="1"/>
            <a:r>
              <a:rPr lang="en-US" sz="1471" dirty="0"/>
              <a:t>Projects, transactions, services or responses</a:t>
            </a:r>
          </a:p>
          <a:p>
            <a:pPr lvl="1"/>
            <a:r>
              <a:rPr lang="en-US" sz="1471" dirty="0"/>
              <a:t>Opened and closed to resolve a problem, claim, request, or complex activity</a:t>
            </a:r>
          </a:p>
          <a:p>
            <a:pPr lvl="1"/>
            <a:r>
              <a:rPr lang="en-US" sz="1471" dirty="0"/>
              <a:t>Broken into stages (more on this later)</a:t>
            </a:r>
          </a:p>
          <a:p>
            <a:r>
              <a:rPr lang="en-US" altLang="en-US" sz="1765" dirty="0">
                <a:sym typeface="Gill Sans" charset="0"/>
              </a:rPr>
              <a:t>They involve</a:t>
            </a:r>
          </a:p>
          <a:p>
            <a:pPr lvl="1"/>
            <a:r>
              <a:rPr lang="en-US" altLang="en-US" sz="1471" dirty="0">
                <a:sym typeface="Gill Sans" charset="0"/>
              </a:rPr>
              <a:t>Multiple persons, both inside and outside of the organization</a:t>
            </a:r>
          </a:p>
          <a:p>
            <a:pPr lvl="1"/>
            <a:r>
              <a:rPr lang="en-US" altLang="en-US" sz="1471" dirty="0">
                <a:sym typeface="Gill Sans" charset="0"/>
              </a:rPr>
              <a:t>Multiple processes        that include documents, messages, and other exchanges – and even other cases!</a:t>
            </a:r>
            <a:endParaRPr lang="en-US" sz="1471" dirty="0"/>
          </a:p>
          <a:p>
            <a:endParaRPr lang="en-US" sz="1765" dirty="0"/>
          </a:p>
        </p:txBody>
      </p:sp>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96945" b="81350"/>
          <a:stretch/>
        </p:blipFill>
        <p:spPr bwMode="auto">
          <a:xfrm>
            <a:off x="2455176" y="3158205"/>
            <a:ext cx="297354" cy="28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 name="Group 8"/>
          <p:cNvGrpSpPr/>
          <p:nvPr/>
        </p:nvGrpSpPr>
        <p:grpSpPr>
          <a:xfrm>
            <a:off x="1694826" y="3713238"/>
            <a:ext cx="5917515" cy="1295960"/>
            <a:chOff x="755576" y="4365104"/>
            <a:chExt cx="7891139" cy="1728192"/>
          </a:xfrm>
        </p:grpSpPr>
        <p:sp>
          <p:nvSpPr>
            <p:cNvPr id="10" name="Rounded Rectangle 9"/>
            <p:cNvSpPr/>
            <p:nvPr/>
          </p:nvSpPr>
          <p:spPr>
            <a:xfrm>
              <a:off x="755576" y="4365104"/>
              <a:ext cx="7891139" cy="172819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1451" y="4557688"/>
              <a:ext cx="7615264"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340422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Organizing DCO Artifacts: Stages</a:t>
            </a:r>
            <a:endParaRPr lang="en-US" sz="1350" dirty="0"/>
          </a:p>
        </p:txBody>
      </p:sp>
      <p:sp>
        <p:nvSpPr>
          <p:cNvPr id="3" name="Tijdelijke aanduiding voor inhoud 2"/>
          <p:cNvSpPr>
            <a:spLocks noGrp="1"/>
          </p:cNvSpPr>
          <p:nvPr>
            <p:ph type="body" sz="quarter" idx="11"/>
          </p:nvPr>
        </p:nvSpPr>
        <p:spPr/>
        <p:txBody>
          <a:bodyPr>
            <a:normAutofit lnSpcReduction="10000"/>
          </a:bodyPr>
          <a:lstStyle/>
          <a:p>
            <a:r>
              <a:rPr lang="en-US" dirty="0"/>
              <a:t>Stages are used to organize the tasks required to complete the work associated with a case, at a high level </a:t>
            </a:r>
          </a:p>
          <a:p>
            <a:r>
              <a:rPr lang="en-US" dirty="0"/>
              <a:t>Can represent the transfer of the case between users, or within an organization</a:t>
            </a:r>
          </a:p>
          <a:p>
            <a:r>
              <a:rPr lang="en-US" dirty="0"/>
              <a:t>Can also represent a significant change in status </a:t>
            </a:r>
          </a:p>
          <a:p>
            <a:r>
              <a:rPr lang="en-US" dirty="0"/>
              <a:t>Tip: use the “6 </a:t>
            </a:r>
            <a:r>
              <a:rPr lang="en-US" dirty="0" err="1"/>
              <a:t>Rs</a:t>
            </a:r>
            <a:r>
              <a:rPr lang="en-US" dirty="0"/>
              <a:t>” to identify stages</a:t>
            </a:r>
          </a:p>
          <a:p>
            <a:pPr lvl="1"/>
            <a:r>
              <a:rPr lang="en-US" sz="1350" dirty="0"/>
              <a:t>How is work </a:t>
            </a:r>
            <a:r>
              <a:rPr lang="en-US" b="1" dirty="0">
                <a:solidFill>
                  <a:srgbClr val="40BCBD"/>
                </a:solidFill>
              </a:rPr>
              <a:t>Received</a:t>
            </a:r>
            <a:r>
              <a:rPr lang="en-US" sz="1350" dirty="0"/>
              <a:t>?</a:t>
            </a:r>
          </a:p>
          <a:p>
            <a:pPr lvl="1"/>
            <a:r>
              <a:rPr lang="en-US" sz="1350" dirty="0"/>
              <a:t>How is work </a:t>
            </a:r>
            <a:r>
              <a:rPr lang="en-US" b="1" dirty="0">
                <a:solidFill>
                  <a:srgbClr val="40BCBD"/>
                </a:solidFill>
              </a:rPr>
              <a:t>Routed</a:t>
            </a:r>
            <a:r>
              <a:rPr lang="en-US" sz="1350" dirty="0"/>
              <a:t>? </a:t>
            </a:r>
          </a:p>
          <a:p>
            <a:pPr lvl="1"/>
            <a:r>
              <a:rPr lang="en-US" sz="1350" dirty="0"/>
              <a:t>Do we need to perform </a:t>
            </a:r>
            <a:r>
              <a:rPr lang="en-US" b="1" dirty="0">
                <a:solidFill>
                  <a:srgbClr val="40BCBD"/>
                </a:solidFill>
              </a:rPr>
              <a:t>Research</a:t>
            </a:r>
            <a:r>
              <a:rPr lang="en-US" sz="1350" dirty="0"/>
              <a:t>? (alternate step)</a:t>
            </a:r>
          </a:p>
          <a:p>
            <a:pPr lvl="1"/>
            <a:r>
              <a:rPr lang="en-US" sz="1350" dirty="0"/>
              <a:t>How do we </a:t>
            </a:r>
            <a:r>
              <a:rPr lang="en-US" b="1" dirty="0">
                <a:solidFill>
                  <a:srgbClr val="40BCBD"/>
                </a:solidFill>
              </a:rPr>
              <a:t>Respond</a:t>
            </a:r>
            <a:r>
              <a:rPr lang="en-US" sz="1350" dirty="0"/>
              <a:t>?</a:t>
            </a:r>
          </a:p>
          <a:p>
            <a:pPr lvl="1"/>
            <a:r>
              <a:rPr lang="en-US" sz="1350" dirty="0"/>
              <a:t>What and to whom do we need to </a:t>
            </a:r>
            <a:r>
              <a:rPr lang="en-US" b="1" dirty="0">
                <a:solidFill>
                  <a:srgbClr val="40BCBD"/>
                </a:solidFill>
              </a:rPr>
              <a:t>Report</a:t>
            </a:r>
            <a:r>
              <a:rPr lang="en-US" sz="1350" dirty="0"/>
              <a:t>?</a:t>
            </a:r>
          </a:p>
          <a:p>
            <a:pPr lvl="1"/>
            <a:r>
              <a:rPr lang="en-US" sz="1350" dirty="0"/>
              <a:t>How and when do we </a:t>
            </a:r>
            <a:r>
              <a:rPr lang="en-US" b="1" dirty="0">
                <a:solidFill>
                  <a:srgbClr val="40BCBD"/>
                </a:solidFill>
              </a:rPr>
              <a:t>Resolve</a:t>
            </a:r>
            <a:r>
              <a:rPr lang="en-US" sz="1350" dirty="0"/>
              <a:t> work?</a:t>
            </a:r>
          </a:p>
          <a:p>
            <a:endParaRPr lang="en-US" dirty="0"/>
          </a:p>
        </p:txBody>
      </p:sp>
    </p:spTree>
    <p:extLst>
      <p:ext uri="{BB962C8B-B14F-4D97-AF65-F5344CB8AC3E}">
        <p14:creationId xmlns:p14="http://schemas.microsoft.com/office/powerpoint/2010/main" val="3405358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DCO Artifacts: Scrum</a:t>
            </a:r>
          </a:p>
        </p:txBody>
      </p:sp>
      <p:sp>
        <p:nvSpPr>
          <p:cNvPr id="5" name="Text Placeholder 4"/>
          <p:cNvSpPr>
            <a:spLocks noGrp="1"/>
          </p:cNvSpPr>
          <p:nvPr>
            <p:ph type="body" sz="quarter" idx="13"/>
          </p:nvPr>
        </p:nvSpPr>
        <p:spPr>
          <a:xfrm>
            <a:off x="365125" y="767427"/>
            <a:ext cx="8540547" cy="261494"/>
          </a:xfrm>
        </p:spPr>
        <p:txBody>
          <a:bodyPr/>
          <a:lstStyle/>
          <a:p>
            <a:r>
              <a:rPr lang="en-US" dirty="0"/>
              <a:t>The building blocks</a:t>
            </a:r>
          </a:p>
        </p:txBody>
      </p:sp>
      <p:graphicFrame>
        <p:nvGraphicFramePr>
          <p:cNvPr id="4" name="Diagram 3"/>
          <p:cNvGraphicFramePr/>
          <p:nvPr>
            <p:extLst>
              <p:ext uri="{D42A27DB-BD31-4B8C-83A1-F6EECF244321}">
                <p14:modId xmlns:p14="http://schemas.microsoft.com/office/powerpoint/2010/main" val="2613276873"/>
              </p:ext>
            </p:extLst>
          </p:nvPr>
        </p:nvGraphicFramePr>
        <p:xfrm>
          <a:off x="1774394" y="1369293"/>
          <a:ext cx="5567200" cy="3443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bwMode="auto">
          <a:xfrm>
            <a:off x="5716576" y="851807"/>
            <a:ext cx="3294361" cy="1032754"/>
          </a:xfrm>
          <a:prstGeom prst="wedgeRoundRectCallout">
            <a:avLst>
              <a:gd name="adj1" fmla="val -65619"/>
              <a:gd name="adj2" fmla="val 179023"/>
              <a:gd name="adj3" fmla="val 16667"/>
            </a:avLst>
          </a:prstGeom>
          <a:solidFill>
            <a:srgbClr val="FBD88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0" compatLnSpc="1">
            <a:prstTxWarp prst="textNoShape">
              <a:avLst/>
            </a:prstTxWarp>
          </a:bodyPr>
          <a:lstStyle/>
          <a:p>
            <a:pPr defTabSz="685647" fontAlgn="base">
              <a:spcBef>
                <a:spcPct val="0"/>
              </a:spcBef>
              <a:spcAft>
                <a:spcPct val="0"/>
              </a:spcAft>
            </a:pPr>
            <a:r>
              <a:rPr lang="en-US" sz="1200" b="1" dirty="0">
                <a:solidFill>
                  <a:schemeClr val="tx1"/>
                </a:solidFill>
              </a:rPr>
              <a:t>Specifications / User Stories</a:t>
            </a:r>
          </a:p>
          <a:p>
            <a:pPr marL="171450" indent="-171450" defTabSz="685647" fontAlgn="base">
              <a:spcBef>
                <a:spcPct val="0"/>
              </a:spcBef>
              <a:spcAft>
                <a:spcPct val="0"/>
              </a:spcAft>
              <a:buFont typeface="Arial" panose="020B0604020202020204" pitchFamily="34" charset="0"/>
              <a:buChar char="•"/>
            </a:pPr>
            <a:r>
              <a:rPr lang="en-US" sz="1029" dirty="0">
                <a:solidFill>
                  <a:schemeClr val="tx1"/>
                </a:solidFill>
              </a:rPr>
              <a:t>Describe how the application will meet business objectives</a:t>
            </a:r>
          </a:p>
          <a:p>
            <a:pPr marL="171450" indent="-171450" defTabSz="685647" fontAlgn="base">
              <a:spcBef>
                <a:spcPct val="0"/>
              </a:spcBef>
              <a:spcAft>
                <a:spcPct val="0"/>
              </a:spcAft>
              <a:buFont typeface="Arial" panose="020B0604020202020204" pitchFamily="34" charset="0"/>
              <a:buChar char="•"/>
            </a:pPr>
            <a:r>
              <a:rPr lang="en-US" sz="1029" dirty="0">
                <a:solidFill>
                  <a:schemeClr val="tx1"/>
                </a:solidFill>
              </a:rPr>
              <a:t>Include acceptance criteria</a:t>
            </a:r>
          </a:p>
        </p:txBody>
      </p:sp>
      <p:sp>
        <p:nvSpPr>
          <p:cNvPr id="74" name="Rounded Rectangular Callout 73"/>
          <p:cNvSpPr/>
          <p:nvPr/>
        </p:nvSpPr>
        <p:spPr bwMode="auto">
          <a:xfrm>
            <a:off x="6816801" y="2934049"/>
            <a:ext cx="2239407" cy="1061400"/>
          </a:xfrm>
          <a:prstGeom prst="wedgeRoundRectCallout">
            <a:avLst>
              <a:gd name="adj1" fmla="val -107067"/>
              <a:gd name="adj2" fmla="val -13262"/>
              <a:gd name="adj3" fmla="val 16667"/>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0" compatLnSpc="1">
            <a:prstTxWarp prst="textNoShape">
              <a:avLst/>
            </a:prstTxWarp>
          </a:bodyPr>
          <a:lstStyle/>
          <a:p>
            <a:pPr defTabSz="685647" fontAlgn="base">
              <a:spcBef>
                <a:spcPct val="0"/>
              </a:spcBef>
              <a:spcAft>
                <a:spcPct val="0"/>
              </a:spcAft>
            </a:pPr>
            <a:r>
              <a:rPr lang="en-US" sz="1200" b="1" dirty="0">
                <a:solidFill>
                  <a:schemeClr val="tx1"/>
                </a:solidFill>
              </a:rPr>
              <a:t>Epics</a:t>
            </a:r>
          </a:p>
          <a:p>
            <a:pPr marL="171450" indent="-171450" defTabSz="685647" fontAlgn="base">
              <a:spcBef>
                <a:spcPct val="0"/>
              </a:spcBef>
              <a:spcAft>
                <a:spcPct val="0"/>
              </a:spcAft>
              <a:buFont typeface="Arial" panose="020B0604020202020204" pitchFamily="34" charset="0"/>
              <a:buChar char="•"/>
            </a:pPr>
            <a:r>
              <a:rPr lang="en-US" sz="1029" dirty="0">
                <a:solidFill>
                  <a:schemeClr val="tx1"/>
                </a:solidFill>
              </a:rPr>
              <a:t>High level; can be decomposed into many use cases or user stories </a:t>
            </a:r>
          </a:p>
        </p:txBody>
      </p:sp>
      <p:sp>
        <p:nvSpPr>
          <p:cNvPr id="75" name="Rounded Rectangular Callout 74"/>
          <p:cNvSpPr/>
          <p:nvPr/>
        </p:nvSpPr>
        <p:spPr bwMode="auto">
          <a:xfrm>
            <a:off x="497236" y="1191816"/>
            <a:ext cx="2218651" cy="1096136"/>
          </a:xfrm>
          <a:prstGeom prst="wedgeRoundRectCallout">
            <a:avLst>
              <a:gd name="adj1" fmla="val 58067"/>
              <a:gd name="adj2" fmla="val 109404"/>
              <a:gd name="adj3" fmla="val 16667"/>
            </a:avLst>
          </a:prstGeom>
          <a:solidFill>
            <a:srgbClr val="40BC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0" compatLnSpc="1">
            <a:prstTxWarp prst="textNoShape">
              <a:avLst/>
            </a:prstTxWarp>
          </a:bodyPr>
          <a:lstStyle/>
          <a:p>
            <a:pPr defTabSz="685647" fontAlgn="base">
              <a:spcBef>
                <a:spcPct val="0"/>
              </a:spcBef>
              <a:spcAft>
                <a:spcPct val="0"/>
              </a:spcAft>
            </a:pPr>
            <a:r>
              <a:rPr lang="en-US" sz="1200" b="1" dirty="0">
                <a:solidFill>
                  <a:schemeClr val="bg1"/>
                </a:solidFill>
              </a:rPr>
              <a:t>Business Objectives</a:t>
            </a:r>
          </a:p>
          <a:p>
            <a:pPr marL="171450" indent="-171450" defTabSz="685647" fontAlgn="base">
              <a:spcBef>
                <a:spcPct val="0"/>
              </a:spcBef>
              <a:spcAft>
                <a:spcPct val="0"/>
              </a:spcAft>
              <a:buFont typeface="Arial" panose="020B0604020202020204" pitchFamily="34" charset="0"/>
              <a:buChar char="•"/>
            </a:pPr>
            <a:r>
              <a:rPr lang="en-US" sz="1029" dirty="0">
                <a:solidFill>
                  <a:schemeClr val="bg1"/>
                </a:solidFill>
              </a:rPr>
              <a:t>Goals &amp; business needs</a:t>
            </a:r>
          </a:p>
          <a:p>
            <a:pPr marL="171450" indent="-171450" defTabSz="685647" fontAlgn="base">
              <a:spcBef>
                <a:spcPct val="0"/>
              </a:spcBef>
              <a:spcAft>
                <a:spcPct val="0"/>
              </a:spcAft>
              <a:buFont typeface="Arial" panose="020B0604020202020204" pitchFamily="34" charset="0"/>
              <a:buChar char="•"/>
            </a:pPr>
            <a:r>
              <a:rPr lang="en-US" sz="1029" dirty="0">
                <a:solidFill>
                  <a:schemeClr val="bg1"/>
                </a:solidFill>
              </a:rPr>
              <a:t>Success criteria for business</a:t>
            </a:r>
          </a:p>
          <a:p>
            <a:pPr marL="171450" indent="-171450" defTabSz="685647" fontAlgn="base">
              <a:spcBef>
                <a:spcPct val="0"/>
              </a:spcBef>
              <a:spcAft>
                <a:spcPct val="0"/>
              </a:spcAft>
              <a:buFont typeface="Arial" panose="020B0604020202020204" pitchFamily="34" charset="0"/>
              <a:buChar char="•"/>
            </a:pPr>
            <a:r>
              <a:rPr lang="en-US" sz="1029" dirty="0">
                <a:solidFill>
                  <a:schemeClr val="bg1"/>
                </a:solidFill>
              </a:rPr>
              <a:t>Measurable</a:t>
            </a:r>
          </a:p>
        </p:txBody>
      </p:sp>
      <p:sp>
        <p:nvSpPr>
          <p:cNvPr id="10" name="Rounded Rectangular Callout 9"/>
          <p:cNvSpPr/>
          <p:nvPr/>
        </p:nvSpPr>
        <p:spPr bwMode="auto">
          <a:xfrm>
            <a:off x="430572" y="2831577"/>
            <a:ext cx="2218651" cy="1100576"/>
          </a:xfrm>
          <a:prstGeom prst="wedgeRoundRectCallout">
            <a:avLst>
              <a:gd name="adj1" fmla="val 107166"/>
              <a:gd name="adj2" fmla="val 82983"/>
              <a:gd name="adj3" fmla="val 16667"/>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0" compatLnSpc="1">
            <a:prstTxWarp prst="textNoShape">
              <a:avLst/>
            </a:prstTxWarp>
          </a:bodyPr>
          <a:lstStyle/>
          <a:p>
            <a:pPr defTabSz="685647" fontAlgn="base">
              <a:spcBef>
                <a:spcPct val="0"/>
              </a:spcBef>
              <a:spcAft>
                <a:spcPct val="0"/>
              </a:spcAft>
            </a:pPr>
            <a:r>
              <a:rPr lang="en-US" sz="1200" b="1" dirty="0">
                <a:solidFill>
                  <a:schemeClr val="tx1"/>
                </a:solidFill>
              </a:rPr>
              <a:t>Requirements</a:t>
            </a:r>
          </a:p>
          <a:p>
            <a:pPr marL="171450" indent="-171450" defTabSz="685647" fontAlgn="base">
              <a:spcBef>
                <a:spcPct val="0"/>
              </a:spcBef>
              <a:spcAft>
                <a:spcPct val="0"/>
              </a:spcAft>
              <a:buFont typeface="Arial" panose="020B0604020202020204" pitchFamily="34" charset="0"/>
              <a:buChar char="•"/>
            </a:pPr>
            <a:r>
              <a:rPr lang="en-US" sz="1029" dirty="0">
                <a:solidFill>
                  <a:schemeClr val="tx1"/>
                </a:solidFill>
              </a:rPr>
              <a:t>The “what”</a:t>
            </a:r>
          </a:p>
          <a:p>
            <a:pPr marL="171450" indent="-171450" defTabSz="685647" fontAlgn="base">
              <a:spcBef>
                <a:spcPct val="0"/>
              </a:spcBef>
              <a:spcAft>
                <a:spcPct val="0"/>
              </a:spcAft>
              <a:buFont typeface="Arial" panose="020B0604020202020204" pitchFamily="34" charset="0"/>
              <a:buChar char="•"/>
            </a:pPr>
            <a:r>
              <a:rPr lang="en-US" sz="1029" dirty="0">
                <a:solidFill>
                  <a:schemeClr val="tx1"/>
                </a:solidFill>
              </a:rPr>
              <a:t>Usually in the form of business rules / business logic</a:t>
            </a:r>
          </a:p>
        </p:txBody>
      </p:sp>
    </p:spTree>
    <p:extLst>
      <p:ext uri="{BB962C8B-B14F-4D97-AF65-F5344CB8AC3E}">
        <p14:creationId xmlns:p14="http://schemas.microsoft.com/office/powerpoint/2010/main" val="7149069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DCO Artifacts</a:t>
            </a:r>
          </a:p>
        </p:txBody>
      </p:sp>
      <p:sp>
        <p:nvSpPr>
          <p:cNvPr id="2" name="Text Placeholder 1"/>
          <p:cNvSpPr>
            <a:spLocks noGrp="1"/>
          </p:cNvSpPr>
          <p:nvPr>
            <p:ph type="body" sz="quarter" idx="13"/>
          </p:nvPr>
        </p:nvSpPr>
        <p:spPr>
          <a:xfrm>
            <a:off x="369989" y="760837"/>
            <a:ext cx="8540547" cy="261494"/>
          </a:xfrm>
        </p:spPr>
        <p:txBody>
          <a:bodyPr/>
          <a:lstStyle/>
          <a:p>
            <a:r>
              <a:rPr lang="en-US" dirty="0"/>
              <a:t>Key Deliverables</a:t>
            </a:r>
          </a:p>
        </p:txBody>
      </p:sp>
      <p:sp>
        <p:nvSpPr>
          <p:cNvPr id="4" name="Content Placeholder 3"/>
          <p:cNvSpPr>
            <a:spLocks noGrp="1"/>
          </p:cNvSpPr>
          <p:nvPr>
            <p:ph type="body" sz="quarter" idx="11"/>
          </p:nvPr>
        </p:nvSpPr>
        <p:spPr>
          <a:xfrm>
            <a:off x="304249" y="1123949"/>
            <a:ext cx="8544049" cy="3479787"/>
          </a:xfrm>
        </p:spPr>
        <p:txBody>
          <a:bodyPr>
            <a:normAutofit lnSpcReduction="10000"/>
          </a:bodyPr>
          <a:lstStyle/>
          <a:p>
            <a:r>
              <a:rPr lang="en-US" dirty="0"/>
              <a:t>Case model</a:t>
            </a:r>
          </a:p>
          <a:p>
            <a:r>
              <a:rPr lang="en-US" dirty="0"/>
              <a:t>Process stages </a:t>
            </a:r>
          </a:p>
          <a:p>
            <a:r>
              <a:rPr lang="en-US" dirty="0"/>
              <a:t>Process flows in Pega</a:t>
            </a:r>
          </a:p>
          <a:p>
            <a:r>
              <a:rPr lang="en-US" dirty="0"/>
              <a:t>User interface  </a:t>
            </a:r>
          </a:p>
          <a:p>
            <a:r>
              <a:rPr lang="en-US" dirty="0"/>
              <a:t>Detailed specifications  </a:t>
            </a:r>
          </a:p>
          <a:p>
            <a:r>
              <a:rPr lang="en-US" dirty="0"/>
              <a:t>Refined business rules / requirements / processing logic </a:t>
            </a:r>
          </a:p>
          <a:p>
            <a:r>
              <a:rPr lang="en-US" dirty="0"/>
              <a:t>Business rules linked to specifications</a:t>
            </a:r>
          </a:p>
          <a:p>
            <a:r>
              <a:rPr lang="en-US" dirty="0"/>
              <a:t>Guardrail compliance dashboard</a:t>
            </a:r>
          </a:p>
          <a:p>
            <a:r>
              <a:rPr lang="en-US" dirty="0"/>
              <a:t>As-built documentation </a:t>
            </a:r>
          </a:p>
        </p:txBody>
      </p:sp>
    </p:spTree>
    <p:extLst>
      <p:ext uri="{BB962C8B-B14F-4D97-AF65-F5344CB8AC3E}">
        <p14:creationId xmlns:p14="http://schemas.microsoft.com/office/powerpoint/2010/main" val="914622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01" y="953732"/>
            <a:ext cx="6148057" cy="3688834"/>
          </a:xfrm>
          <a:prstGeom prst="rect">
            <a:avLst/>
          </a:prstGeom>
          <a:noFill/>
          <a:ln>
            <a:noFill/>
          </a:ln>
          <a:effectLst>
            <a:glow rad="228600">
              <a:schemeClr val="accent1">
                <a:satMod val="175000"/>
                <a:alpha val="40000"/>
              </a:schemeClr>
            </a:glow>
            <a:outerShdw blurRad="101600" dist="38100" dir="13500000" algn="br" rotWithShape="0">
              <a:schemeClr val="bg2">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4294967295"/>
          </p:nvPr>
        </p:nvSpPr>
        <p:spPr>
          <a:xfrm>
            <a:off x="1484701" y="1232949"/>
            <a:ext cx="3074028" cy="1918909"/>
          </a:xfrm>
        </p:spPr>
        <p:txBody>
          <a:bodyPr>
            <a:normAutofit lnSpcReduction="10000"/>
          </a:bodyPr>
          <a:lstStyle/>
          <a:p>
            <a:pPr marL="0" indent="0" algn="ctr">
              <a:buNone/>
            </a:pPr>
            <a:r>
              <a:rPr lang="en-US" sz="4412" b="1" dirty="0"/>
              <a:t>TIME FOR A DCO DEMO</a:t>
            </a:r>
          </a:p>
        </p:txBody>
      </p:sp>
    </p:spTree>
    <p:extLst>
      <p:ext uri="{BB962C8B-B14F-4D97-AF65-F5344CB8AC3E}">
        <p14:creationId xmlns:p14="http://schemas.microsoft.com/office/powerpoint/2010/main" val="27278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The process of “doing </a:t>
            </a:r>
            <a:r>
              <a:rPr lang="en-US" dirty="0" err="1"/>
              <a:t>Dco</a:t>
            </a:r>
            <a:r>
              <a:rPr lang="en-US" dirty="0"/>
              <a:t>”</a:t>
            </a:r>
          </a:p>
        </p:txBody>
      </p:sp>
    </p:spTree>
    <p:extLst>
      <p:ext uri="{BB962C8B-B14F-4D97-AF65-F5344CB8AC3E}">
        <p14:creationId xmlns:p14="http://schemas.microsoft.com/office/powerpoint/2010/main" val="1133177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“Doing DCO” with Scrum</a:t>
            </a:r>
          </a:p>
        </p:txBody>
      </p:sp>
      <p:sp>
        <p:nvSpPr>
          <p:cNvPr id="6" name="Text Placeholder 5"/>
          <p:cNvSpPr>
            <a:spLocks noGrp="1"/>
          </p:cNvSpPr>
          <p:nvPr>
            <p:ph type="body" sz="quarter" idx="13"/>
          </p:nvPr>
        </p:nvSpPr>
        <p:spPr>
          <a:xfrm>
            <a:off x="365125" y="786256"/>
            <a:ext cx="8540547" cy="261494"/>
          </a:xfrm>
        </p:spPr>
        <p:txBody>
          <a:bodyPr/>
          <a:lstStyle/>
          <a:p>
            <a:r>
              <a:rPr lang="en-US" dirty="0"/>
              <a:t>Collecting and communicating DCO Artifacts </a:t>
            </a:r>
          </a:p>
        </p:txBody>
      </p:sp>
      <p:sp>
        <p:nvSpPr>
          <p:cNvPr id="5" name="Text Placeholder 4"/>
          <p:cNvSpPr>
            <a:spLocks noGrp="1"/>
          </p:cNvSpPr>
          <p:nvPr>
            <p:ph type="body" sz="quarter" idx="11"/>
          </p:nvPr>
        </p:nvSpPr>
        <p:spPr>
          <a:xfrm>
            <a:off x="304249" y="1123949"/>
            <a:ext cx="8544049" cy="3479787"/>
          </a:xfrm>
        </p:spPr>
        <p:txBody>
          <a:bodyPr/>
          <a:lstStyle/>
          <a:p>
            <a:r>
              <a:rPr lang="en-US" dirty="0"/>
              <a:t>DCO focus during Backlog Grooming</a:t>
            </a:r>
          </a:p>
          <a:p>
            <a:pPr lvl="1"/>
            <a:r>
              <a:rPr lang="en-US" dirty="0"/>
              <a:t>Top-down focus: Creation of cases, stages, and steps</a:t>
            </a:r>
          </a:p>
          <a:p>
            <a:pPr lvl="1"/>
            <a:r>
              <a:rPr lang="en-US" dirty="0"/>
              <a:t>Identify high-level specifications</a:t>
            </a:r>
          </a:p>
          <a:p>
            <a:pPr lvl="1"/>
            <a:r>
              <a:rPr lang="en-US" dirty="0"/>
              <a:t>Decompose epics into user stories  </a:t>
            </a:r>
          </a:p>
          <a:p>
            <a:r>
              <a:rPr lang="en-US" dirty="0"/>
              <a:t>DCO focus during Sprint Execution</a:t>
            </a:r>
          </a:p>
          <a:p>
            <a:pPr lvl="1"/>
            <a:r>
              <a:rPr lang="en-US" dirty="0"/>
              <a:t>Complete and document application build</a:t>
            </a:r>
          </a:p>
          <a:p>
            <a:pPr lvl="1"/>
            <a:r>
              <a:rPr lang="en-US" dirty="0"/>
              <a:t>Refine DCO artifacts used for testing and training</a:t>
            </a:r>
          </a:p>
          <a:p>
            <a:pPr lvl="1"/>
            <a:r>
              <a:rPr lang="en-US" dirty="0"/>
              <a:t>Exercise flows against test scripts</a:t>
            </a:r>
          </a:p>
          <a:p>
            <a:pPr lvl="1"/>
            <a:r>
              <a:rPr lang="en-US" dirty="0"/>
              <a:t>Fix defects and retest</a:t>
            </a:r>
          </a:p>
          <a:p>
            <a:r>
              <a:rPr lang="en-US" dirty="0"/>
              <a:t>Playbacks bring it all together</a:t>
            </a:r>
          </a:p>
        </p:txBody>
      </p:sp>
    </p:spTree>
    <p:extLst>
      <p:ext uri="{BB962C8B-B14F-4D97-AF65-F5344CB8AC3E}">
        <p14:creationId xmlns:p14="http://schemas.microsoft.com/office/powerpoint/2010/main" val="133177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“Doing DCO” Collaboratively</a:t>
            </a:r>
          </a:p>
        </p:txBody>
      </p:sp>
      <p:sp>
        <p:nvSpPr>
          <p:cNvPr id="2" name="Text Placeholder 1"/>
          <p:cNvSpPr>
            <a:spLocks noGrp="1"/>
          </p:cNvSpPr>
          <p:nvPr>
            <p:ph type="body" sz="quarter" idx="13"/>
          </p:nvPr>
        </p:nvSpPr>
        <p:spPr>
          <a:xfrm>
            <a:off x="365125" y="810164"/>
            <a:ext cx="8540547" cy="261494"/>
          </a:xfrm>
        </p:spPr>
        <p:txBody>
          <a:bodyPr/>
          <a:lstStyle/>
          <a:p>
            <a:r>
              <a:rPr lang="en-US" dirty="0"/>
              <a:t>Three formats for elaboration or story grooming sessions</a:t>
            </a:r>
          </a:p>
        </p:txBody>
      </p:sp>
      <p:sp>
        <p:nvSpPr>
          <p:cNvPr id="4" name="Content Placeholder 3"/>
          <p:cNvSpPr>
            <a:spLocks noGrp="1"/>
          </p:cNvSpPr>
          <p:nvPr>
            <p:ph type="body" sz="quarter" idx="11"/>
          </p:nvPr>
        </p:nvSpPr>
        <p:spPr>
          <a:xfrm>
            <a:off x="304249" y="1123949"/>
            <a:ext cx="8544049" cy="3479787"/>
          </a:xfrm>
        </p:spPr>
        <p:txBody>
          <a:bodyPr/>
          <a:lstStyle/>
          <a:p>
            <a:r>
              <a:rPr lang="en-US" dirty="0"/>
              <a:t>Prep and Review - draft specifications, flows, and UI (if applicable) and enter into Pega before the session, and update in Pega after the session </a:t>
            </a:r>
          </a:p>
          <a:p>
            <a:r>
              <a:rPr lang="en-US" dirty="0"/>
              <a:t>Live - LBA and/or LSA updates the application details directly into Pega during the meeting</a:t>
            </a:r>
          </a:p>
          <a:p>
            <a:r>
              <a:rPr lang="en-US" dirty="0"/>
              <a:t>Whiteboard - team designs the application on a whiteboard and enters application details into Pega after the meeting</a:t>
            </a:r>
          </a:p>
        </p:txBody>
      </p:sp>
      <p:sp>
        <p:nvSpPr>
          <p:cNvPr id="3" name="Rounded Rectangle 2"/>
          <p:cNvSpPr/>
          <p:nvPr/>
        </p:nvSpPr>
        <p:spPr bwMode="auto">
          <a:xfrm>
            <a:off x="1086054" y="3820021"/>
            <a:ext cx="6582812" cy="731424"/>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1" compatLnSpc="1">
            <a:prstTxWarp prst="textNoShape">
              <a:avLst/>
            </a:prstTxWarp>
          </a:bodyPr>
          <a:lstStyle/>
          <a:p>
            <a:pPr algn="ctr"/>
            <a:r>
              <a:rPr lang="en-US" sz="1471" i="1" dirty="0"/>
              <a:t>Enter all application details into Pega, regardless of session type – this may occur before, during, or after the session</a:t>
            </a:r>
          </a:p>
        </p:txBody>
      </p:sp>
    </p:spTree>
    <p:extLst>
      <p:ext uri="{BB962C8B-B14F-4D97-AF65-F5344CB8AC3E}">
        <p14:creationId xmlns:p14="http://schemas.microsoft.com/office/powerpoint/2010/main" val="99280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Demo-Driven Development</a:t>
            </a:r>
            <a:br>
              <a:rPr lang="en-US" dirty="0"/>
            </a:br>
            <a:endParaRPr lang="en-US" dirty="0"/>
          </a:p>
        </p:txBody>
      </p:sp>
      <p:sp>
        <p:nvSpPr>
          <p:cNvPr id="3" name="Text Placeholder 2"/>
          <p:cNvSpPr>
            <a:spLocks noGrp="1"/>
          </p:cNvSpPr>
          <p:nvPr>
            <p:ph type="body" sz="quarter" idx="13"/>
          </p:nvPr>
        </p:nvSpPr>
        <p:spPr>
          <a:xfrm>
            <a:off x="365125" y="630090"/>
            <a:ext cx="8540547" cy="261494"/>
          </a:xfrm>
        </p:spPr>
        <p:txBody>
          <a:bodyPr/>
          <a:lstStyle/>
          <a:p>
            <a:r>
              <a:rPr lang="en-US" dirty="0"/>
              <a:t>Gap analysis approach for rapid delivery</a:t>
            </a:r>
          </a:p>
        </p:txBody>
      </p:sp>
      <p:graphicFrame>
        <p:nvGraphicFramePr>
          <p:cNvPr id="4" name="Diagram 3"/>
          <p:cNvGraphicFramePr/>
          <p:nvPr>
            <p:extLst>
              <p:ext uri="{D42A27DB-BD31-4B8C-83A1-F6EECF244321}">
                <p14:modId xmlns:p14="http://schemas.microsoft.com/office/powerpoint/2010/main" val="1854883781"/>
              </p:ext>
            </p:extLst>
          </p:nvPr>
        </p:nvGraphicFramePr>
        <p:xfrm>
          <a:off x="1524001" y="90775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397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Application (SA) Gap Analysis</a:t>
            </a:r>
            <a:br>
              <a:rPr lang="en-US" dirty="0"/>
            </a:br>
            <a:endParaRPr lang="en-US" dirty="0"/>
          </a:p>
        </p:txBody>
      </p:sp>
      <p:sp>
        <p:nvSpPr>
          <p:cNvPr id="3" name="Text Placeholder 2"/>
          <p:cNvSpPr>
            <a:spLocks noGrp="1"/>
          </p:cNvSpPr>
          <p:nvPr>
            <p:ph type="body" sz="quarter" idx="13"/>
          </p:nvPr>
        </p:nvSpPr>
        <p:spPr>
          <a:xfrm>
            <a:off x="352155" y="617476"/>
            <a:ext cx="8540547" cy="261494"/>
          </a:xfrm>
        </p:spPr>
        <p:txBody>
          <a:bodyPr/>
          <a:lstStyle/>
          <a:p>
            <a:r>
              <a:rPr lang="en-US" dirty="0"/>
              <a:t>step by step</a:t>
            </a:r>
          </a:p>
        </p:txBody>
      </p:sp>
      <p:sp>
        <p:nvSpPr>
          <p:cNvPr id="4" name="Text Placeholder 3"/>
          <p:cNvSpPr>
            <a:spLocks noGrp="1"/>
          </p:cNvSpPr>
          <p:nvPr>
            <p:ph type="body" sz="quarter" idx="11"/>
          </p:nvPr>
        </p:nvSpPr>
        <p:spPr>
          <a:xfrm>
            <a:off x="304250" y="934979"/>
            <a:ext cx="8544049" cy="3899003"/>
          </a:xfrm>
        </p:spPr>
        <p:txBody>
          <a:bodyPr>
            <a:normAutofit fontScale="92500" lnSpcReduction="20000"/>
          </a:bodyPr>
          <a:lstStyle/>
          <a:p>
            <a:pPr marL="378202" indent="-378202">
              <a:buFont typeface="+mj-lt"/>
              <a:buAutoNum type="arabicPeriod"/>
            </a:pPr>
            <a:r>
              <a:rPr lang="en-US" sz="1471" dirty="0"/>
              <a:t>Gather business objectives and requirements inventory</a:t>
            </a:r>
          </a:p>
          <a:p>
            <a:pPr marL="378202" indent="-378202">
              <a:buFont typeface="+mj-lt"/>
              <a:buAutoNum type="arabicPeriod"/>
            </a:pPr>
            <a:r>
              <a:rPr lang="en-US" sz="1471" dirty="0"/>
              <a:t>Prepare for demonstration to Process or Product Owner and team by reviewing SA capabilities and specifications (user stories or use cases) that are likely to address business needs</a:t>
            </a:r>
          </a:p>
          <a:p>
            <a:pPr marL="378202" indent="-378202">
              <a:buFont typeface="+mj-lt"/>
              <a:buAutoNum type="arabicPeriod"/>
            </a:pPr>
            <a:r>
              <a:rPr lang="en-US" sz="1471" dirty="0"/>
              <a:t>Demonstrate Strategic Application to client along with relevant use cases </a:t>
            </a:r>
          </a:p>
          <a:p>
            <a:pPr marL="378202" indent="-378202">
              <a:buFont typeface="+mj-lt"/>
              <a:buAutoNum type="arabicPeriod"/>
            </a:pPr>
            <a:r>
              <a:rPr lang="en-US" sz="1471" dirty="0"/>
              <a:t>Together, compare capabilities against business needs</a:t>
            </a:r>
          </a:p>
          <a:p>
            <a:pPr marL="378202" indent="-378202">
              <a:buFont typeface="+mj-lt"/>
              <a:buAutoNum type="arabicPeriod"/>
            </a:pPr>
            <a:r>
              <a:rPr lang="en-US" sz="1471" dirty="0"/>
              <a:t>Confirm that built-in specifications and requirements sufficiently describe the needs, or modify them to meet the needs</a:t>
            </a:r>
          </a:p>
          <a:p>
            <a:pPr marL="378202" indent="-378202">
              <a:buFont typeface="+mj-lt"/>
              <a:buAutoNum type="arabicPeriod"/>
            </a:pPr>
            <a:r>
              <a:rPr lang="en-US" sz="1471" dirty="0"/>
              <a:t>Discuss gaps and write high-level specifications to address gaps  </a:t>
            </a:r>
          </a:p>
          <a:p>
            <a:pPr marL="378202" indent="-378202">
              <a:buFont typeface="+mj-lt"/>
              <a:buAutoNum type="arabicPeriod"/>
            </a:pPr>
            <a:r>
              <a:rPr lang="en-US" sz="1471" dirty="0"/>
              <a:t>Plan slivers for first production release and estimate effort during Inception or Sprint 0</a:t>
            </a:r>
          </a:p>
          <a:p>
            <a:pPr marL="378202" indent="-378202">
              <a:buFont typeface="+mj-lt"/>
              <a:buAutoNum type="arabicPeriod"/>
            </a:pPr>
            <a:r>
              <a:rPr lang="en-US" sz="1471" dirty="0"/>
              <a:t>Gather detailed specifications and business rules during Elaboration or Sprints</a:t>
            </a:r>
          </a:p>
          <a:p>
            <a:pPr marL="378202" indent="-378202">
              <a:buFont typeface="+mj-lt"/>
              <a:buAutoNum type="arabicPeriod"/>
            </a:pPr>
            <a:r>
              <a:rPr lang="en-US" sz="1471" dirty="0"/>
              <a:t>Make changes during Elaboration/Construction or Sprints</a:t>
            </a:r>
          </a:p>
          <a:p>
            <a:pPr marL="378202" indent="-378202">
              <a:buFont typeface="+mj-lt"/>
              <a:buAutoNum type="arabicPeriod"/>
            </a:pPr>
            <a:r>
              <a:rPr lang="en-US" sz="1471" dirty="0"/>
              <a:t>Conduct frequent playbacks (formal and informal)</a:t>
            </a:r>
          </a:p>
          <a:p>
            <a:pPr marL="378202" indent="-378202">
              <a:buFont typeface="+mj-lt"/>
              <a:buAutoNum type="arabicPeriod"/>
            </a:pPr>
            <a:r>
              <a:rPr lang="en-US" sz="1471" dirty="0"/>
              <a:t>Iterate until business accepts solution</a:t>
            </a:r>
          </a:p>
          <a:p>
            <a:pPr marL="378202" indent="-378202">
              <a:buFont typeface="+mj-lt"/>
              <a:buAutoNum type="arabicPeriod"/>
            </a:pPr>
            <a:r>
              <a:rPr lang="en-US" sz="1471" dirty="0"/>
              <a:t>Plan for extended production release and repeat!</a:t>
            </a:r>
          </a:p>
        </p:txBody>
      </p:sp>
    </p:spTree>
    <p:extLst>
      <p:ext uri="{BB962C8B-B14F-4D97-AF65-F5344CB8AC3E}">
        <p14:creationId xmlns:p14="http://schemas.microsoft.com/office/powerpoint/2010/main" val="36077306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Table of Contents</a:t>
            </a:r>
          </a:p>
        </p:txBody>
      </p:sp>
      <p:sp>
        <p:nvSpPr>
          <p:cNvPr id="5" name="Text Placeholder 4"/>
          <p:cNvSpPr>
            <a:spLocks noGrp="1"/>
          </p:cNvSpPr>
          <p:nvPr>
            <p:ph type="body" sz="quarter" idx="11"/>
          </p:nvPr>
        </p:nvSpPr>
        <p:spPr/>
        <p:txBody>
          <a:bodyPr/>
          <a:lstStyle/>
          <a:p>
            <a:r>
              <a:rPr lang="en-US" dirty="0"/>
              <a:t>Introduction to DCO</a:t>
            </a:r>
          </a:p>
          <a:p>
            <a:r>
              <a:rPr lang="en-US" dirty="0"/>
              <a:t>DCO Artifacts</a:t>
            </a:r>
          </a:p>
          <a:p>
            <a:r>
              <a:rPr lang="en-US" dirty="0"/>
              <a:t>DCO Processes</a:t>
            </a:r>
          </a:p>
          <a:p>
            <a:endParaRPr lang="en-US" dirty="0"/>
          </a:p>
          <a:p>
            <a:endParaRPr lang="en-US" dirty="0"/>
          </a:p>
        </p:txBody>
      </p:sp>
    </p:spTree>
    <p:extLst>
      <p:ext uri="{BB962C8B-B14F-4D97-AF65-F5344CB8AC3E}">
        <p14:creationId xmlns:p14="http://schemas.microsoft.com/office/powerpoint/2010/main" val="291434377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rena\Pictures\waterfall jo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101" y="972774"/>
            <a:ext cx="5469800" cy="4080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“Doing DCO”</a:t>
            </a:r>
            <a:br>
              <a:rPr lang="en-US" dirty="0"/>
            </a:br>
            <a:endParaRPr lang="en-US" dirty="0"/>
          </a:p>
        </p:txBody>
      </p:sp>
      <p:sp>
        <p:nvSpPr>
          <p:cNvPr id="4" name="Text Placeholder 3"/>
          <p:cNvSpPr>
            <a:spLocks noGrp="1"/>
          </p:cNvSpPr>
          <p:nvPr>
            <p:ph type="body" sz="quarter" idx="13"/>
          </p:nvPr>
        </p:nvSpPr>
        <p:spPr>
          <a:xfrm>
            <a:off x="365125" y="630090"/>
            <a:ext cx="8540547" cy="261494"/>
          </a:xfrm>
        </p:spPr>
        <p:txBody>
          <a:bodyPr/>
          <a:lstStyle/>
          <a:p>
            <a:r>
              <a:rPr lang="en-US" dirty="0"/>
              <a:t>Why we conduct Playback Sessions</a:t>
            </a:r>
          </a:p>
        </p:txBody>
      </p:sp>
    </p:spTree>
    <p:extLst>
      <p:ext uri="{BB962C8B-B14F-4D97-AF65-F5344CB8AC3E}">
        <p14:creationId xmlns:p14="http://schemas.microsoft.com/office/powerpoint/2010/main" val="288135924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Playback Sessions: Scrum</a:t>
            </a:r>
            <a:br>
              <a:rPr lang="en-US" dirty="0"/>
            </a:br>
            <a:endParaRPr lang="en-US" dirty="0"/>
          </a:p>
        </p:txBody>
      </p:sp>
      <p:sp>
        <p:nvSpPr>
          <p:cNvPr id="2" name="Text Placeholder 1"/>
          <p:cNvSpPr>
            <a:spLocks noGrp="1"/>
          </p:cNvSpPr>
          <p:nvPr>
            <p:ph type="body" sz="quarter" idx="13"/>
          </p:nvPr>
        </p:nvSpPr>
        <p:spPr>
          <a:xfrm>
            <a:off x="371610" y="620570"/>
            <a:ext cx="8540547" cy="261494"/>
          </a:xfrm>
        </p:spPr>
        <p:txBody>
          <a:bodyPr/>
          <a:lstStyle/>
          <a:p>
            <a:r>
              <a:rPr lang="en-US" dirty="0"/>
              <a:t>Informal and formal</a:t>
            </a:r>
          </a:p>
        </p:txBody>
      </p:sp>
      <p:sp>
        <p:nvSpPr>
          <p:cNvPr id="4" name="Content Placeholder 3"/>
          <p:cNvSpPr>
            <a:spLocks noGrp="1"/>
          </p:cNvSpPr>
          <p:nvPr>
            <p:ph type="body" sz="quarter" idx="11"/>
          </p:nvPr>
        </p:nvSpPr>
        <p:spPr/>
        <p:txBody>
          <a:bodyPr/>
          <a:lstStyle/>
          <a:p>
            <a:r>
              <a:rPr lang="en-US" dirty="0"/>
              <a:t>Conduct informal “show and tells” as early as possible</a:t>
            </a:r>
          </a:p>
          <a:p>
            <a:pPr lvl="1"/>
            <a:r>
              <a:rPr lang="en-US" dirty="0"/>
              <a:t>Review application with the business to ensure </a:t>
            </a:r>
            <a:br>
              <a:rPr lang="en-US" dirty="0"/>
            </a:br>
            <a:r>
              <a:rPr lang="en-US" dirty="0"/>
              <a:t>that the team is headed in the right direction </a:t>
            </a:r>
          </a:p>
          <a:p>
            <a:pPr lvl="1"/>
            <a:r>
              <a:rPr lang="en-US" dirty="0"/>
              <a:t>Reduces risk of missed requirements and number of </a:t>
            </a:r>
            <a:br>
              <a:rPr lang="en-US" dirty="0"/>
            </a:br>
            <a:r>
              <a:rPr lang="en-US" dirty="0"/>
              <a:t>issues found in testing</a:t>
            </a:r>
          </a:p>
          <a:p>
            <a:pPr lvl="1"/>
            <a:r>
              <a:rPr lang="en-US" dirty="0"/>
              <a:t>Does not require a lot of preparation!</a:t>
            </a:r>
          </a:p>
          <a:p>
            <a:r>
              <a:rPr lang="en-US" dirty="0"/>
              <a:t>Host formal playback sessions at least weekly </a:t>
            </a:r>
          </a:p>
          <a:p>
            <a:pPr marL="2187499" lvl="1" indent="-170424"/>
            <a:r>
              <a:rPr lang="en-US" dirty="0"/>
              <a:t>Goal: get acceptance and conclude development on a set of specifications</a:t>
            </a:r>
          </a:p>
          <a:p>
            <a:pPr marL="2187499" lvl="1" indent="-170424"/>
            <a:r>
              <a:rPr lang="en-US" dirty="0"/>
              <a:t>Increases likelihood of acceptance by end users</a:t>
            </a:r>
          </a:p>
          <a:p>
            <a:pPr marL="2187499" lvl="1" indent="-170424"/>
            <a:r>
              <a:rPr lang="en-US" dirty="0"/>
              <a:t>Run the process in draft mode – OK to use dummy data</a:t>
            </a:r>
          </a:p>
          <a:p>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816"/>
          <a:stretch/>
        </p:blipFill>
        <p:spPr bwMode="auto">
          <a:xfrm>
            <a:off x="6372149" y="1395568"/>
            <a:ext cx="2042450" cy="1371919"/>
          </a:xfrm>
          <a:prstGeom prst="rect">
            <a:avLst/>
          </a:prstGeom>
          <a:solidFill>
            <a:schemeClr val="accent2"/>
          </a:solidFill>
          <a:ln>
            <a:solidFill>
              <a:schemeClr val="tx1"/>
            </a:solidFill>
          </a:ln>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20" y="3388818"/>
            <a:ext cx="1925913" cy="1281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8180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Playback Sessions: Scrum</a:t>
            </a:r>
            <a:br>
              <a:rPr lang="en-US" dirty="0"/>
            </a:br>
            <a:endParaRPr lang="en-US" dirty="0"/>
          </a:p>
        </p:txBody>
      </p:sp>
      <p:sp>
        <p:nvSpPr>
          <p:cNvPr id="8" name="Text Placeholder 7"/>
          <p:cNvSpPr>
            <a:spLocks noGrp="1"/>
          </p:cNvSpPr>
          <p:nvPr>
            <p:ph type="body" sz="quarter" idx="13"/>
          </p:nvPr>
        </p:nvSpPr>
        <p:spPr>
          <a:xfrm>
            <a:off x="365125" y="622083"/>
            <a:ext cx="8540547" cy="261494"/>
          </a:xfrm>
        </p:spPr>
        <p:txBody>
          <a:bodyPr/>
          <a:lstStyle/>
          <a:p>
            <a:r>
              <a:rPr lang="en-US" dirty="0"/>
              <a:t>Recommendations for success</a:t>
            </a:r>
          </a:p>
        </p:txBody>
      </p:sp>
      <p:sp>
        <p:nvSpPr>
          <p:cNvPr id="7" name="Text Placeholder 6"/>
          <p:cNvSpPr>
            <a:spLocks noGrp="1"/>
          </p:cNvSpPr>
          <p:nvPr>
            <p:ph type="body" sz="quarter" idx="11"/>
          </p:nvPr>
        </p:nvSpPr>
        <p:spPr>
          <a:xfrm>
            <a:off x="299004" y="1552419"/>
            <a:ext cx="3912223" cy="3051030"/>
          </a:xfrm>
        </p:spPr>
        <p:txBody>
          <a:bodyPr/>
          <a:lstStyle/>
          <a:p>
            <a:r>
              <a:rPr lang="en-US" sz="1765" dirty="0"/>
              <a:t>Use DCO: make changes directly into </a:t>
            </a:r>
            <a:r>
              <a:rPr lang="en-US" sz="1765" dirty="0" err="1"/>
              <a:t>Pega</a:t>
            </a:r>
            <a:r>
              <a:rPr lang="en-US" sz="1765" dirty="0"/>
              <a:t> in real- or near-real time to demonstrate how quickly changes can be made</a:t>
            </a:r>
          </a:p>
          <a:p>
            <a:pPr marL="208360" lvl="2" indent="-208360"/>
            <a:r>
              <a:rPr lang="en-US" sz="1765" dirty="0"/>
              <a:t>Manage change: At end of session, ask PO to affirm that he/she accepts the story</a:t>
            </a:r>
          </a:p>
        </p:txBody>
      </p:sp>
      <p:sp>
        <p:nvSpPr>
          <p:cNvPr id="5" name="Rounded Rectangle 4"/>
          <p:cNvSpPr/>
          <p:nvPr/>
        </p:nvSpPr>
        <p:spPr bwMode="auto">
          <a:xfrm>
            <a:off x="547196" y="1116525"/>
            <a:ext cx="3265072" cy="33816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1" compatLnSpc="1">
            <a:prstTxWarp prst="textNoShape">
              <a:avLst/>
            </a:prstTxWarp>
          </a:bodyPr>
          <a:lstStyle/>
          <a:p>
            <a:pPr algn="ctr" defTabSz="685647" fontAlgn="base">
              <a:spcBef>
                <a:spcPct val="0"/>
              </a:spcBef>
              <a:spcAft>
                <a:spcPct val="0"/>
              </a:spcAft>
            </a:pPr>
            <a:r>
              <a:rPr lang="en-US" sz="1471" b="1" dirty="0">
                <a:gradFill>
                  <a:gsLst>
                    <a:gs pos="0">
                      <a:schemeClr val="bg1"/>
                    </a:gs>
                    <a:gs pos="100000">
                      <a:schemeClr val="bg1"/>
                    </a:gs>
                  </a:gsLst>
                  <a:lin ang="5400000" scaled="0"/>
                </a:gradFill>
              </a:rPr>
              <a:t>Product Owner Acceptance</a:t>
            </a:r>
            <a:endParaRPr lang="en-US" sz="1324" b="1" dirty="0">
              <a:gradFill>
                <a:gsLst>
                  <a:gs pos="0">
                    <a:schemeClr val="bg1"/>
                  </a:gs>
                  <a:gs pos="100000">
                    <a:schemeClr val="bg1"/>
                  </a:gs>
                </a:gsLst>
                <a:lin ang="5400000" scaled="0"/>
              </a:gradFill>
            </a:endParaRPr>
          </a:p>
        </p:txBody>
      </p:sp>
      <p:sp>
        <p:nvSpPr>
          <p:cNvPr id="6" name="Rounded Rectangle 5"/>
          <p:cNvSpPr/>
          <p:nvPr/>
        </p:nvSpPr>
        <p:spPr bwMode="auto">
          <a:xfrm>
            <a:off x="4723041" y="1116525"/>
            <a:ext cx="3263513" cy="338167"/>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ctr" anchorCtr="1" compatLnSpc="1">
            <a:prstTxWarp prst="textNoShape">
              <a:avLst/>
            </a:prstTxWarp>
          </a:bodyPr>
          <a:lstStyle/>
          <a:p>
            <a:pPr algn="ctr" defTabSz="685647" fontAlgn="base">
              <a:spcBef>
                <a:spcPct val="0"/>
              </a:spcBef>
              <a:spcAft>
                <a:spcPct val="0"/>
              </a:spcAft>
            </a:pPr>
            <a:r>
              <a:rPr lang="en-US" sz="1471" b="1" dirty="0">
                <a:gradFill>
                  <a:gsLst>
                    <a:gs pos="0">
                      <a:schemeClr val="bg1"/>
                    </a:gs>
                    <a:gs pos="100000">
                      <a:schemeClr val="bg1"/>
                    </a:gs>
                  </a:gsLst>
                  <a:lin ang="5400000" scaled="0"/>
                </a:gradFill>
              </a:rPr>
              <a:t>End of Sprint Demo</a:t>
            </a:r>
            <a:endParaRPr lang="en-US" sz="1324" b="1" dirty="0">
              <a:gradFill>
                <a:gsLst>
                  <a:gs pos="0">
                    <a:schemeClr val="bg1"/>
                  </a:gs>
                  <a:gs pos="100000">
                    <a:schemeClr val="bg1"/>
                  </a:gs>
                </a:gsLst>
                <a:lin ang="5400000" scaled="0"/>
              </a:gradFill>
            </a:endParaRPr>
          </a:p>
        </p:txBody>
      </p:sp>
      <p:sp>
        <p:nvSpPr>
          <p:cNvPr id="9" name="TextBox 8"/>
          <p:cNvSpPr txBox="1"/>
          <p:nvPr/>
        </p:nvSpPr>
        <p:spPr>
          <a:xfrm>
            <a:off x="4115181" y="1552420"/>
            <a:ext cx="4539133" cy="3325831"/>
          </a:xfrm>
          <a:prstGeom prst="rect">
            <a:avLst/>
          </a:prstGeom>
          <a:noFill/>
        </p:spPr>
        <p:txBody>
          <a:bodyPr wrap="square" lIns="134464" tIns="107571" rIns="134464" bIns="107571" rtlCol="0">
            <a:noAutofit/>
          </a:bodyPr>
          <a:lstStyle/>
          <a:p>
            <a:pPr marL="208360" indent="-208360">
              <a:spcBef>
                <a:spcPts val="441"/>
              </a:spcBef>
              <a:buClr>
                <a:schemeClr val="bg2"/>
              </a:buClr>
              <a:buSzPct val="90000"/>
              <a:buFont typeface="Wingdings" panose="05000000000000000000" pitchFamily="2" charset="2"/>
              <a:buChar char="§"/>
            </a:pPr>
            <a:r>
              <a:rPr lang="en-US" sz="1765" dirty="0">
                <a:latin typeface="Arial" panose="020B0604020202020204" pitchFamily="34" charset="0"/>
                <a:cs typeface="Arial" panose="020B0604020202020204" pitchFamily="34" charset="0"/>
              </a:rPr>
              <a:t>Set the context for stakeholders by connecting the content to the overall business process or the iteration’s scope</a:t>
            </a:r>
          </a:p>
          <a:p>
            <a:pPr marL="208360" indent="-208360">
              <a:spcBef>
                <a:spcPts val="441"/>
              </a:spcBef>
              <a:buClr>
                <a:schemeClr val="bg2"/>
              </a:buClr>
              <a:buSzPct val="90000"/>
              <a:buFont typeface="Wingdings" panose="05000000000000000000" pitchFamily="2" charset="2"/>
              <a:buChar char="§"/>
            </a:pPr>
            <a:r>
              <a:rPr lang="en-US" sz="1765" dirty="0">
                <a:latin typeface="Arial" panose="020B0604020202020204" pitchFamily="34" charset="0"/>
                <a:cs typeface="Arial" panose="020B0604020202020204" pitchFamily="34" charset="0"/>
              </a:rPr>
              <a:t>Demonstrate changes made since previous playbacks</a:t>
            </a:r>
          </a:p>
          <a:p>
            <a:pPr marL="208360" lvl="2" indent="-208360">
              <a:spcBef>
                <a:spcPts val="441"/>
              </a:spcBef>
              <a:buClr>
                <a:schemeClr val="bg2"/>
              </a:buClr>
              <a:buSzPct val="90000"/>
              <a:buFont typeface="Wingdings" panose="05000000000000000000" pitchFamily="2" charset="2"/>
              <a:buChar char="§"/>
            </a:pPr>
            <a:r>
              <a:rPr lang="en-US" sz="1765" dirty="0">
                <a:latin typeface="Arial" panose="020B0604020202020204" pitchFamily="34" charset="0"/>
                <a:cs typeface="Arial" panose="020B0604020202020204" pitchFamily="34" charset="0"/>
              </a:rPr>
              <a:t>Manage change: </a:t>
            </a:r>
            <a:r>
              <a:rPr lang="en-US" sz="1765" dirty="0"/>
              <a:t>Set expectations for attendees re: how stakeholders should provide feedback, and how the PO will prioritize it</a:t>
            </a:r>
          </a:p>
          <a:p>
            <a:pPr marL="551168" lvl="3" indent="-208360">
              <a:spcBef>
                <a:spcPts val="441"/>
              </a:spcBef>
              <a:buClr>
                <a:schemeClr val="bg2"/>
              </a:buClr>
              <a:buSzPct val="90000"/>
              <a:buFont typeface="Wingdings" panose="05000000000000000000" pitchFamily="2" charset="2"/>
              <a:buChar char="§"/>
            </a:pPr>
            <a:r>
              <a:rPr lang="en-US" sz="1471" dirty="0"/>
              <a:t>The team only takes action on priorities set by the PO – they do not necessarily address all stakeholder feedback</a:t>
            </a:r>
          </a:p>
        </p:txBody>
      </p:sp>
    </p:spTree>
    <p:extLst>
      <p:ext uri="{BB962C8B-B14F-4D97-AF65-F5344CB8AC3E}">
        <p14:creationId xmlns:p14="http://schemas.microsoft.com/office/powerpoint/2010/main" val="17259542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Sample Sprint Calendar</a:t>
            </a:r>
            <a:br>
              <a:rPr lang="en-US" dirty="0"/>
            </a:br>
            <a:endParaRPr lang="en-US" dirty="0"/>
          </a:p>
        </p:txBody>
      </p:sp>
      <p:sp>
        <p:nvSpPr>
          <p:cNvPr id="9" name="Text Placeholder 8"/>
          <p:cNvSpPr>
            <a:spLocks noGrp="1"/>
          </p:cNvSpPr>
          <p:nvPr>
            <p:ph type="body" sz="quarter" idx="13"/>
          </p:nvPr>
        </p:nvSpPr>
        <p:spPr>
          <a:xfrm>
            <a:off x="365125" y="630090"/>
            <a:ext cx="8540547" cy="261494"/>
          </a:xfrm>
        </p:spPr>
        <p:txBody>
          <a:bodyPr/>
          <a:lstStyle/>
          <a:p>
            <a:r>
              <a:rPr lang="en-US" dirty="0"/>
              <a:t>The rhythm of a three week sprint</a:t>
            </a:r>
          </a:p>
        </p:txBody>
      </p:sp>
      <p:sp>
        <p:nvSpPr>
          <p:cNvPr id="29698" name="Slide Number Placeholder 6"/>
          <p:cNvSpPr>
            <a:spLocks noGrp="1"/>
          </p:cNvSpPr>
          <p:nvPr>
            <p:ph type="sldNum" sz="quarter" idx="4294967295"/>
          </p:nvPr>
        </p:nvSpPr>
        <p:spPr bwMode="auto">
          <a:xfrm>
            <a:off x="8609414" y="4888682"/>
            <a:ext cx="534587" cy="254454"/>
          </a:xfrm>
          <a:prstGeom prst="rect">
            <a:avLst/>
          </a:prstGeom>
          <a:noFill/>
          <a:ln>
            <a:miter lim="800000"/>
            <a:headEnd/>
            <a:tailEnd/>
          </a:ln>
        </p:spPr>
        <p:txBody>
          <a:bodyPr wrap="square" numCol="1" compatLnSpc="1">
            <a:prstTxWarp prst="textNoShape">
              <a:avLst/>
            </a:prstTxWarp>
          </a:bodyPr>
          <a:lstStyle/>
          <a:p>
            <a:pPr fontAlgn="base">
              <a:spcBef>
                <a:spcPct val="0"/>
              </a:spcBef>
              <a:spcAft>
                <a:spcPct val="0"/>
              </a:spcAft>
            </a:pPr>
            <a:fld id="{43B93E17-E5C6-4D48-9806-5F697071D23F}" type="slidenum">
              <a:rPr lang="en-US"/>
              <a:pPr fontAlgn="base">
                <a:spcBef>
                  <a:spcPct val="0"/>
                </a:spcBef>
                <a:spcAft>
                  <a:spcPct val="0"/>
                </a:spcAft>
              </a:pPr>
              <a:t>23</a:t>
            </a:fld>
            <a:endParaRPr lang="en-US"/>
          </a:p>
        </p:txBody>
      </p:sp>
      <p:graphicFrame>
        <p:nvGraphicFramePr>
          <p:cNvPr id="10" name="Table 9"/>
          <p:cNvGraphicFramePr>
            <a:graphicFrameLocks noGrp="1"/>
          </p:cNvGraphicFramePr>
          <p:nvPr>
            <p:extLst/>
          </p:nvPr>
        </p:nvGraphicFramePr>
        <p:xfrm>
          <a:off x="1851385" y="1135449"/>
          <a:ext cx="6918861" cy="3737043"/>
        </p:xfrm>
        <a:graphic>
          <a:graphicData uri="http://schemas.openxmlformats.org/drawingml/2006/table">
            <a:tbl>
              <a:tblPr firstRow="1" bandRow="1">
                <a:tableStyleId>{C4B1156A-380E-4F78-BDF5-A606A8083BF9}</a:tableStyleId>
              </a:tblPr>
              <a:tblGrid>
                <a:gridCol w="515594">
                  <a:extLst>
                    <a:ext uri="{9D8B030D-6E8A-4147-A177-3AD203B41FA5}">
                      <a16:colId xmlns:a16="http://schemas.microsoft.com/office/drawing/2014/main" val="20000"/>
                    </a:ext>
                  </a:extLst>
                </a:gridCol>
                <a:gridCol w="1305688">
                  <a:extLst>
                    <a:ext uri="{9D8B030D-6E8A-4147-A177-3AD203B41FA5}">
                      <a16:colId xmlns:a16="http://schemas.microsoft.com/office/drawing/2014/main" val="20001"/>
                    </a:ext>
                  </a:extLst>
                </a:gridCol>
                <a:gridCol w="993563">
                  <a:extLst>
                    <a:ext uri="{9D8B030D-6E8A-4147-A177-3AD203B41FA5}">
                      <a16:colId xmlns:a16="http://schemas.microsoft.com/office/drawing/2014/main" val="20002"/>
                    </a:ext>
                  </a:extLst>
                </a:gridCol>
                <a:gridCol w="1149625">
                  <a:extLst>
                    <a:ext uri="{9D8B030D-6E8A-4147-A177-3AD203B41FA5}">
                      <a16:colId xmlns:a16="http://schemas.microsoft.com/office/drawing/2014/main" val="20003"/>
                    </a:ext>
                  </a:extLst>
                </a:gridCol>
                <a:gridCol w="1149625">
                  <a:extLst>
                    <a:ext uri="{9D8B030D-6E8A-4147-A177-3AD203B41FA5}">
                      <a16:colId xmlns:a16="http://schemas.microsoft.com/office/drawing/2014/main" val="20004"/>
                    </a:ext>
                  </a:extLst>
                </a:gridCol>
                <a:gridCol w="1313071">
                  <a:extLst>
                    <a:ext uri="{9D8B030D-6E8A-4147-A177-3AD203B41FA5}">
                      <a16:colId xmlns:a16="http://schemas.microsoft.com/office/drawing/2014/main" val="20005"/>
                    </a:ext>
                  </a:extLst>
                </a:gridCol>
                <a:gridCol w="491695">
                  <a:extLst>
                    <a:ext uri="{9D8B030D-6E8A-4147-A177-3AD203B41FA5}">
                      <a16:colId xmlns:a16="http://schemas.microsoft.com/office/drawing/2014/main" val="20006"/>
                    </a:ext>
                  </a:extLst>
                </a:gridCol>
              </a:tblGrid>
              <a:tr h="281151">
                <a:tc>
                  <a:txBody>
                    <a:bodyPr/>
                    <a:lstStyle/>
                    <a:p>
                      <a:pPr algn="ctr"/>
                      <a:r>
                        <a:rPr lang="en-US" sz="1200" dirty="0"/>
                        <a:t>Sun</a:t>
                      </a:r>
                    </a:p>
                  </a:txBody>
                  <a:tcPr marT="34285" marB="34285">
                    <a:solidFill>
                      <a:schemeClr val="accent4">
                        <a:lumMod val="40000"/>
                        <a:lumOff val="60000"/>
                      </a:schemeClr>
                    </a:solidFill>
                  </a:tcPr>
                </a:tc>
                <a:tc>
                  <a:txBody>
                    <a:bodyPr/>
                    <a:lstStyle/>
                    <a:p>
                      <a:pPr algn="ctr"/>
                      <a:r>
                        <a:rPr lang="en-US" sz="1200" dirty="0"/>
                        <a:t>Mon</a:t>
                      </a:r>
                    </a:p>
                  </a:txBody>
                  <a:tcPr marT="34285" marB="34285">
                    <a:solidFill>
                      <a:schemeClr val="accent4">
                        <a:lumMod val="40000"/>
                        <a:lumOff val="60000"/>
                      </a:schemeClr>
                    </a:solidFill>
                  </a:tcPr>
                </a:tc>
                <a:tc>
                  <a:txBody>
                    <a:bodyPr/>
                    <a:lstStyle/>
                    <a:p>
                      <a:pPr algn="ctr"/>
                      <a:r>
                        <a:rPr lang="en-US" sz="1200" dirty="0"/>
                        <a:t>Tues</a:t>
                      </a:r>
                    </a:p>
                  </a:txBody>
                  <a:tcPr marT="34285" marB="34285">
                    <a:solidFill>
                      <a:schemeClr val="accent4">
                        <a:lumMod val="40000"/>
                        <a:lumOff val="60000"/>
                      </a:schemeClr>
                    </a:solidFill>
                  </a:tcPr>
                </a:tc>
                <a:tc>
                  <a:txBody>
                    <a:bodyPr/>
                    <a:lstStyle/>
                    <a:p>
                      <a:pPr algn="ctr"/>
                      <a:r>
                        <a:rPr lang="en-US" sz="1200" dirty="0"/>
                        <a:t>Wed</a:t>
                      </a:r>
                    </a:p>
                  </a:txBody>
                  <a:tcPr marT="34285" marB="34285">
                    <a:solidFill>
                      <a:schemeClr val="accent4">
                        <a:lumMod val="40000"/>
                        <a:lumOff val="60000"/>
                      </a:schemeClr>
                    </a:solidFill>
                  </a:tcPr>
                </a:tc>
                <a:tc>
                  <a:txBody>
                    <a:bodyPr/>
                    <a:lstStyle/>
                    <a:p>
                      <a:pPr algn="ctr"/>
                      <a:r>
                        <a:rPr lang="en-US" sz="1200" dirty="0"/>
                        <a:t>Thurs</a:t>
                      </a:r>
                    </a:p>
                  </a:txBody>
                  <a:tcPr marT="34285" marB="34285">
                    <a:solidFill>
                      <a:schemeClr val="accent4">
                        <a:lumMod val="40000"/>
                        <a:lumOff val="60000"/>
                      </a:schemeClr>
                    </a:solidFill>
                  </a:tcPr>
                </a:tc>
                <a:tc>
                  <a:txBody>
                    <a:bodyPr/>
                    <a:lstStyle/>
                    <a:p>
                      <a:pPr algn="ctr"/>
                      <a:r>
                        <a:rPr lang="en-US" sz="1200" dirty="0"/>
                        <a:t>Fri</a:t>
                      </a:r>
                    </a:p>
                  </a:txBody>
                  <a:tcPr marT="34285" marB="34285">
                    <a:solidFill>
                      <a:schemeClr val="accent4">
                        <a:lumMod val="40000"/>
                        <a:lumOff val="60000"/>
                      </a:schemeClr>
                    </a:solidFill>
                  </a:tcPr>
                </a:tc>
                <a:tc>
                  <a:txBody>
                    <a:bodyPr/>
                    <a:lstStyle/>
                    <a:p>
                      <a:pPr algn="ctr"/>
                      <a:r>
                        <a:rPr lang="en-US" sz="1200" dirty="0"/>
                        <a:t>Sat</a:t>
                      </a:r>
                    </a:p>
                  </a:txBody>
                  <a:tcPr marT="34285" marB="34285">
                    <a:solidFill>
                      <a:schemeClr val="accent4">
                        <a:lumMod val="40000"/>
                        <a:lumOff val="60000"/>
                      </a:schemeClr>
                    </a:solidFill>
                  </a:tcPr>
                </a:tc>
                <a:extLst>
                  <a:ext uri="{0D108BD9-81ED-4DB2-BD59-A6C34878D82A}">
                    <a16:rowId xmlns:a16="http://schemas.microsoft.com/office/drawing/2014/main" val="10000"/>
                  </a:ext>
                </a:extLst>
              </a:tr>
              <a:tr h="1063486">
                <a:tc>
                  <a:txBody>
                    <a:bodyPr/>
                    <a:lstStyle/>
                    <a:p>
                      <a:endParaRPr lang="en-US" sz="1300" dirty="0"/>
                    </a:p>
                  </a:txBody>
                  <a:tcPr marT="34285" marB="34285"/>
                </a:tc>
                <a:tc>
                  <a:txBody>
                    <a:bodyPr/>
                    <a:lstStyle/>
                    <a:p>
                      <a:r>
                        <a:rPr lang="en-US" sz="1300" dirty="0"/>
                        <a:t>1  </a:t>
                      </a:r>
                    </a:p>
                    <a:p>
                      <a:r>
                        <a:rPr lang="en-US" sz="1300" b="1" dirty="0"/>
                        <a:t>Sprint planning</a:t>
                      </a:r>
                    </a:p>
                  </a:txBody>
                  <a:tcPr marT="34285" marB="34285"/>
                </a:tc>
                <a:tc>
                  <a:txBody>
                    <a:bodyPr/>
                    <a:lstStyle/>
                    <a:p>
                      <a:r>
                        <a:rPr lang="en-US" sz="1300" dirty="0"/>
                        <a:t>2   </a:t>
                      </a:r>
                    </a:p>
                  </a:txBody>
                  <a:tcPr marT="34285" marB="34285"/>
                </a:tc>
                <a:tc>
                  <a:txBody>
                    <a:bodyPr/>
                    <a:lstStyle/>
                    <a:p>
                      <a:pPr marL="0" marR="0" indent="0" algn="l" defTabSz="932424" rtl="0" eaLnBrk="1" fontAlgn="auto" latinLnBrk="0" hangingPunct="1">
                        <a:lnSpc>
                          <a:spcPct val="100000"/>
                        </a:lnSpc>
                        <a:spcBef>
                          <a:spcPts val="0"/>
                        </a:spcBef>
                        <a:spcAft>
                          <a:spcPts val="0"/>
                        </a:spcAft>
                        <a:buClrTx/>
                        <a:buSzTx/>
                        <a:buFontTx/>
                        <a:buNone/>
                        <a:tabLst/>
                        <a:defRPr/>
                      </a:pPr>
                      <a:r>
                        <a:rPr lang="en-US" sz="1300" dirty="0"/>
                        <a:t>3</a:t>
                      </a:r>
                    </a:p>
                    <a:p>
                      <a:endParaRPr lang="en-US" sz="1300" dirty="0"/>
                    </a:p>
                  </a:txBody>
                  <a:tcPr marT="34285" marB="34285"/>
                </a:tc>
                <a:tc>
                  <a:txBody>
                    <a:bodyPr/>
                    <a:lstStyle/>
                    <a:p>
                      <a:r>
                        <a:rPr lang="en-US" sz="1300" dirty="0"/>
                        <a:t>4</a:t>
                      </a:r>
                    </a:p>
                    <a:p>
                      <a:endParaRPr lang="en-US" sz="1300" dirty="0"/>
                    </a:p>
                  </a:txBody>
                  <a:tcPr marT="34285" marB="34285"/>
                </a:tc>
                <a:tc>
                  <a:txBody>
                    <a:bodyPr/>
                    <a:lstStyle/>
                    <a:p>
                      <a:r>
                        <a:rPr lang="en-US" sz="1300" dirty="0"/>
                        <a:t>5</a:t>
                      </a:r>
                    </a:p>
                    <a:p>
                      <a:endParaRPr lang="en-US" sz="1300" dirty="0"/>
                    </a:p>
                  </a:txBody>
                  <a:tcPr marT="34285" marB="34285"/>
                </a:tc>
                <a:tc>
                  <a:txBody>
                    <a:bodyPr/>
                    <a:lstStyle/>
                    <a:p>
                      <a:r>
                        <a:rPr lang="en-US" sz="1300" dirty="0"/>
                        <a:t>6</a:t>
                      </a:r>
                    </a:p>
                  </a:txBody>
                  <a:tcPr marT="34285" marB="34285"/>
                </a:tc>
                <a:extLst>
                  <a:ext uri="{0D108BD9-81ED-4DB2-BD59-A6C34878D82A}">
                    <a16:rowId xmlns:a16="http://schemas.microsoft.com/office/drawing/2014/main" val="10001"/>
                  </a:ext>
                </a:extLst>
              </a:tr>
              <a:tr h="1170009">
                <a:tc>
                  <a:txBody>
                    <a:bodyPr/>
                    <a:lstStyle/>
                    <a:p>
                      <a:r>
                        <a:rPr lang="en-US" sz="1300" dirty="0"/>
                        <a:t>7</a:t>
                      </a:r>
                    </a:p>
                  </a:txBody>
                  <a:tcPr marT="34285" marB="34285"/>
                </a:tc>
                <a:tc>
                  <a:txBody>
                    <a:bodyPr/>
                    <a:lstStyle/>
                    <a:p>
                      <a:r>
                        <a:rPr lang="en-US" sz="1300" dirty="0"/>
                        <a:t>8</a:t>
                      </a:r>
                    </a:p>
                    <a:p>
                      <a:endParaRPr lang="en-US" sz="1300" dirty="0"/>
                    </a:p>
                  </a:txBody>
                  <a:tcPr marT="34285" marB="34285"/>
                </a:tc>
                <a:tc>
                  <a:txBody>
                    <a:bodyPr/>
                    <a:lstStyle/>
                    <a:p>
                      <a:r>
                        <a:rPr lang="en-US" sz="1300" dirty="0"/>
                        <a:t>9</a:t>
                      </a:r>
                    </a:p>
                    <a:p>
                      <a:endParaRPr lang="en-US" sz="1300" dirty="0"/>
                    </a:p>
                  </a:txBody>
                  <a:tcPr marT="34285" marB="34285"/>
                </a:tc>
                <a:tc>
                  <a:txBody>
                    <a:bodyPr/>
                    <a:lstStyle/>
                    <a:p>
                      <a:r>
                        <a:rPr lang="en-US" sz="1300" dirty="0"/>
                        <a:t>10</a:t>
                      </a:r>
                    </a:p>
                  </a:txBody>
                  <a:tcPr marT="34285" marB="34285"/>
                </a:tc>
                <a:tc>
                  <a:txBody>
                    <a:bodyPr/>
                    <a:lstStyle/>
                    <a:p>
                      <a:r>
                        <a:rPr lang="en-US" sz="1300" dirty="0"/>
                        <a:t>11</a:t>
                      </a:r>
                    </a:p>
                  </a:txBody>
                  <a:tcPr marT="34285" marB="34285"/>
                </a:tc>
                <a:tc>
                  <a:txBody>
                    <a:bodyPr/>
                    <a:lstStyle/>
                    <a:p>
                      <a:r>
                        <a:rPr lang="en-US" sz="1300" dirty="0"/>
                        <a:t>12</a:t>
                      </a:r>
                    </a:p>
                  </a:txBody>
                  <a:tcPr marT="34285" marB="34285"/>
                </a:tc>
                <a:tc>
                  <a:txBody>
                    <a:bodyPr/>
                    <a:lstStyle/>
                    <a:p>
                      <a:r>
                        <a:rPr lang="en-US" sz="1300" dirty="0"/>
                        <a:t>13</a:t>
                      </a:r>
                    </a:p>
                  </a:txBody>
                  <a:tcPr marT="34285" marB="34285"/>
                </a:tc>
                <a:extLst>
                  <a:ext uri="{0D108BD9-81ED-4DB2-BD59-A6C34878D82A}">
                    <a16:rowId xmlns:a16="http://schemas.microsoft.com/office/drawing/2014/main" val="10002"/>
                  </a:ext>
                </a:extLst>
              </a:tr>
              <a:tr h="1222397">
                <a:tc>
                  <a:txBody>
                    <a:bodyPr/>
                    <a:lstStyle/>
                    <a:p>
                      <a:r>
                        <a:rPr lang="en-US" sz="1300" dirty="0"/>
                        <a:t>14</a:t>
                      </a:r>
                    </a:p>
                  </a:txBody>
                  <a:tcPr marT="34285" marB="34285"/>
                </a:tc>
                <a:tc>
                  <a:txBody>
                    <a:bodyPr/>
                    <a:lstStyle/>
                    <a:p>
                      <a:r>
                        <a:rPr lang="en-US" sz="1300" dirty="0"/>
                        <a:t>15</a:t>
                      </a:r>
                    </a:p>
                  </a:txBody>
                  <a:tcPr marT="34285" marB="34285"/>
                </a:tc>
                <a:tc>
                  <a:txBody>
                    <a:bodyPr/>
                    <a:lstStyle/>
                    <a:p>
                      <a:r>
                        <a:rPr lang="en-US" sz="1300" dirty="0"/>
                        <a:t>16</a:t>
                      </a:r>
                    </a:p>
                  </a:txBody>
                  <a:tcPr marT="34285" marB="34285"/>
                </a:tc>
                <a:tc>
                  <a:txBody>
                    <a:bodyPr/>
                    <a:lstStyle/>
                    <a:p>
                      <a:r>
                        <a:rPr lang="en-US" sz="1300" dirty="0"/>
                        <a:t>17</a:t>
                      </a:r>
                    </a:p>
                  </a:txBody>
                  <a:tcPr marT="34285" marB="34285"/>
                </a:tc>
                <a:tc>
                  <a:txBody>
                    <a:bodyPr/>
                    <a:lstStyle/>
                    <a:p>
                      <a:r>
                        <a:rPr lang="en-US" sz="1300" dirty="0"/>
                        <a:t>18</a:t>
                      </a:r>
                    </a:p>
                  </a:txBody>
                  <a:tcPr marT="34285" marB="34285"/>
                </a:tc>
                <a:tc>
                  <a:txBody>
                    <a:bodyPr/>
                    <a:lstStyle/>
                    <a:p>
                      <a:r>
                        <a:rPr lang="en-US" sz="1300" dirty="0"/>
                        <a:t>19</a:t>
                      </a:r>
                    </a:p>
                    <a:p>
                      <a:r>
                        <a:rPr lang="en-US" sz="1300" b="1" dirty="0"/>
                        <a:t>Review &amp; Retrospective</a:t>
                      </a:r>
                    </a:p>
                  </a:txBody>
                  <a:tcPr marT="34285" marB="34285"/>
                </a:tc>
                <a:tc>
                  <a:txBody>
                    <a:bodyPr/>
                    <a:lstStyle/>
                    <a:p>
                      <a:r>
                        <a:rPr lang="en-US" sz="1300" dirty="0"/>
                        <a:t>20</a:t>
                      </a:r>
                    </a:p>
                  </a:txBody>
                  <a:tcPr marT="34285" marB="34285"/>
                </a:tc>
                <a:extLst>
                  <a:ext uri="{0D108BD9-81ED-4DB2-BD59-A6C34878D82A}">
                    <a16:rowId xmlns:a16="http://schemas.microsoft.com/office/drawing/2014/main" val="10003"/>
                  </a:ext>
                </a:extLst>
              </a:tr>
            </a:tbl>
          </a:graphicData>
        </a:graphic>
      </p:graphicFrame>
      <p:sp>
        <p:nvSpPr>
          <p:cNvPr id="4" name="Isosceles Triangle 3"/>
          <p:cNvSpPr/>
          <p:nvPr/>
        </p:nvSpPr>
        <p:spPr bwMode="auto">
          <a:xfrm>
            <a:off x="130450" y="1856017"/>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 name="5-Point Star 4"/>
          <p:cNvSpPr/>
          <p:nvPr/>
        </p:nvSpPr>
        <p:spPr bwMode="auto">
          <a:xfrm>
            <a:off x="100347" y="2387852"/>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 name="Rectangle 6"/>
          <p:cNvSpPr/>
          <p:nvPr/>
        </p:nvSpPr>
        <p:spPr bwMode="auto">
          <a:xfrm>
            <a:off x="130450" y="3729980"/>
            <a:ext cx="331142" cy="24083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8" name="TextBox 7"/>
          <p:cNvSpPr txBox="1"/>
          <p:nvPr/>
        </p:nvSpPr>
        <p:spPr>
          <a:xfrm>
            <a:off x="441523" y="1856017"/>
            <a:ext cx="1219206" cy="336159"/>
          </a:xfrm>
          <a:prstGeom prst="rect">
            <a:avLst/>
          </a:prstGeom>
          <a:noFill/>
        </p:spPr>
        <p:txBody>
          <a:bodyPr wrap="square" lIns="67232" tIns="67232" rIns="67232" bIns="67232" rtlCol="0" anchor="ctr" anchorCtr="0">
            <a:noAutofit/>
          </a:bodyPr>
          <a:lstStyle>
            <a:defPPr>
              <a:defRPr lang="en-US"/>
            </a:defPPr>
            <a:lvl1pPr algn="ctr">
              <a:lnSpc>
                <a:spcPct val="90000"/>
              </a:lnSpc>
              <a:defRPr sz="1600">
                <a:gradFill>
                  <a:gsLst>
                    <a:gs pos="1250">
                      <a:schemeClr val="tx1"/>
                    </a:gs>
                    <a:gs pos="99000">
                      <a:schemeClr val="tx1"/>
                    </a:gs>
                  </a:gsLst>
                  <a:lin ang="5400000" scaled="0"/>
                </a:gradFill>
              </a:defRPr>
            </a:lvl1pPr>
          </a:lstStyle>
          <a:p>
            <a:r>
              <a:rPr lang="en-US" sz="1324" dirty="0"/>
              <a:t>Daily stand-up</a:t>
            </a:r>
          </a:p>
        </p:txBody>
      </p:sp>
      <p:sp>
        <p:nvSpPr>
          <p:cNvPr id="39" name="TextBox 38"/>
          <p:cNvSpPr txBox="1"/>
          <p:nvPr/>
        </p:nvSpPr>
        <p:spPr>
          <a:xfrm>
            <a:off x="491696" y="2433007"/>
            <a:ext cx="1013496" cy="336159"/>
          </a:xfrm>
          <a:prstGeom prst="rect">
            <a:avLst/>
          </a:prstGeom>
          <a:noFill/>
        </p:spPr>
        <p:txBody>
          <a:bodyPr wrap="none" lIns="134464" tIns="107571" rIns="134464" bIns="107571" rtlCol="0">
            <a:noAutofit/>
          </a:bodyPr>
          <a:lstStyle/>
          <a:p>
            <a:pPr algn="ctr">
              <a:lnSpc>
                <a:spcPct val="90000"/>
              </a:lnSpc>
            </a:pPr>
            <a:r>
              <a:rPr lang="en-US" sz="1324" dirty="0">
                <a:gradFill>
                  <a:gsLst>
                    <a:gs pos="1250">
                      <a:schemeClr val="tx1"/>
                    </a:gs>
                    <a:gs pos="99000">
                      <a:schemeClr val="tx1"/>
                    </a:gs>
                  </a:gsLst>
                  <a:lin ang="5400000" scaled="0"/>
                </a:gradFill>
              </a:rPr>
              <a:t>Playback</a:t>
            </a:r>
          </a:p>
        </p:txBody>
      </p:sp>
      <p:sp>
        <p:nvSpPr>
          <p:cNvPr id="41" name="TextBox 40"/>
          <p:cNvSpPr txBox="1"/>
          <p:nvPr/>
        </p:nvSpPr>
        <p:spPr>
          <a:xfrm>
            <a:off x="521797" y="3047627"/>
            <a:ext cx="1233216" cy="336159"/>
          </a:xfrm>
          <a:prstGeom prst="rect">
            <a:avLst/>
          </a:prstGeom>
          <a:noFill/>
        </p:spPr>
        <p:txBody>
          <a:bodyPr wrap="none" lIns="134464" tIns="107571" rIns="134464" bIns="107571" rtlCol="0">
            <a:noAutofit/>
          </a:bodyPr>
          <a:lstStyle/>
          <a:p>
            <a:pPr algn="ctr">
              <a:lnSpc>
                <a:spcPct val="90000"/>
              </a:lnSpc>
            </a:pPr>
            <a:r>
              <a:rPr lang="en-US" sz="1324" dirty="0">
                <a:gradFill>
                  <a:gsLst>
                    <a:gs pos="1250">
                      <a:schemeClr val="tx1"/>
                    </a:gs>
                    <a:gs pos="99000">
                      <a:schemeClr val="tx1"/>
                    </a:gs>
                  </a:gsLst>
                  <a:lin ang="5400000" scaled="0"/>
                </a:gradFill>
              </a:rPr>
              <a:t>Scrum of Scrums</a:t>
            </a:r>
          </a:p>
        </p:txBody>
      </p:sp>
      <p:sp>
        <p:nvSpPr>
          <p:cNvPr id="42" name="TextBox 41"/>
          <p:cNvSpPr txBox="1"/>
          <p:nvPr/>
        </p:nvSpPr>
        <p:spPr>
          <a:xfrm>
            <a:off x="491696" y="3682316"/>
            <a:ext cx="1263317" cy="336159"/>
          </a:xfrm>
          <a:prstGeom prst="rect">
            <a:avLst/>
          </a:prstGeom>
          <a:noFill/>
        </p:spPr>
        <p:txBody>
          <a:bodyPr wrap="none" lIns="134464" tIns="107571" rIns="134464" bIns="107571" rtlCol="0">
            <a:noAutofit/>
          </a:bodyPr>
          <a:lstStyle/>
          <a:p>
            <a:pPr algn="ctr">
              <a:lnSpc>
                <a:spcPct val="90000"/>
              </a:lnSpc>
            </a:pPr>
            <a:r>
              <a:rPr lang="en-US" sz="1324" dirty="0">
                <a:gradFill>
                  <a:gsLst>
                    <a:gs pos="1250">
                      <a:schemeClr val="tx1"/>
                    </a:gs>
                    <a:gs pos="99000">
                      <a:schemeClr val="tx1"/>
                    </a:gs>
                  </a:gsLst>
                  <a:lin ang="5400000" scaled="0"/>
                </a:gradFill>
              </a:rPr>
              <a:t>PO acceptance</a:t>
            </a:r>
          </a:p>
        </p:txBody>
      </p:sp>
      <p:sp>
        <p:nvSpPr>
          <p:cNvPr id="51" name="Isosceles Triangle 50"/>
          <p:cNvSpPr/>
          <p:nvPr/>
        </p:nvSpPr>
        <p:spPr bwMode="auto">
          <a:xfrm>
            <a:off x="5449629" y="4480131"/>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2" name="Isosceles Triangle 51"/>
          <p:cNvSpPr/>
          <p:nvPr/>
        </p:nvSpPr>
        <p:spPr bwMode="auto">
          <a:xfrm>
            <a:off x="6577684" y="4468425"/>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3" name="Isosceles Triangle 52"/>
          <p:cNvSpPr/>
          <p:nvPr/>
        </p:nvSpPr>
        <p:spPr bwMode="auto">
          <a:xfrm>
            <a:off x="7817776" y="4490166"/>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7" name="Isosceles Triangle 56"/>
          <p:cNvSpPr/>
          <p:nvPr/>
        </p:nvSpPr>
        <p:spPr bwMode="auto">
          <a:xfrm>
            <a:off x="5440012" y="3224135"/>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8" name="Isosceles Triangle 57"/>
          <p:cNvSpPr/>
          <p:nvPr/>
        </p:nvSpPr>
        <p:spPr bwMode="auto">
          <a:xfrm>
            <a:off x="4274742" y="3224134"/>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59" name="Isosceles Triangle 58"/>
          <p:cNvSpPr/>
          <p:nvPr/>
        </p:nvSpPr>
        <p:spPr bwMode="auto">
          <a:xfrm>
            <a:off x="3192678" y="3224135"/>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0" name="Isosceles Triangle 59"/>
          <p:cNvSpPr/>
          <p:nvPr/>
        </p:nvSpPr>
        <p:spPr bwMode="auto">
          <a:xfrm>
            <a:off x="7821939" y="2098638"/>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1" name="Isosceles Triangle 60"/>
          <p:cNvSpPr/>
          <p:nvPr/>
        </p:nvSpPr>
        <p:spPr bwMode="auto">
          <a:xfrm>
            <a:off x="6599426" y="2098638"/>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2" name="Isosceles Triangle 61"/>
          <p:cNvSpPr/>
          <p:nvPr/>
        </p:nvSpPr>
        <p:spPr bwMode="auto">
          <a:xfrm>
            <a:off x="5448374" y="2098638"/>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3" name="Isosceles Triangle 62"/>
          <p:cNvSpPr/>
          <p:nvPr/>
        </p:nvSpPr>
        <p:spPr bwMode="auto">
          <a:xfrm>
            <a:off x="4274742" y="2098638"/>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4" name="Isosceles Triangle 63"/>
          <p:cNvSpPr/>
          <p:nvPr/>
        </p:nvSpPr>
        <p:spPr bwMode="auto">
          <a:xfrm>
            <a:off x="4275997" y="4485148"/>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5" name="Isosceles Triangle 64"/>
          <p:cNvSpPr/>
          <p:nvPr/>
        </p:nvSpPr>
        <p:spPr bwMode="auto">
          <a:xfrm>
            <a:off x="6577684" y="3224135"/>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6" name="Isosceles Triangle 65"/>
          <p:cNvSpPr/>
          <p:nvPr/>
        </p:nvSpPr>
        <p:spPr bwMode="auto">
          <a:xfrm>
            <a:off x="7800198" y="3252182"/>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7" name="Isosceles Triangle 66"/>
          <p:cNvSpPr/>
          <p:nvPr/>
        </p:nvSpPr>
        <p:spPr bwMode="auto">
          <a:xfrm>
            <a:off x="3192678" y="4490166"/>
            <a:ext cx="331142" cy="280969"/>
          </a:xfrm>
          <a:prstGeom prst="triangl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8" name="5-Point Star 67"/>
          <p:cNvSpPr/>
          <p:nvPr/>
        </p:nvSpPr>
        <p:spPr bwMode="auto">
          <a:xfrm>
            <a:off x="7405904" y="3193128"/>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69" name="5-Point Star 68"/>
          <p:cNvSpPr/>
          <p:nvPr/>
        </p:nvSpPr>
        <p:spPr bwMode="auto">
          <a:xfrm>
            <a:off x="7405904" y="1998291"/>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1" name="5-Point Star 70"/>
          <p:cNvSpPr/>
          <p:nvPr/>
        </p:nvSpPr>
        <p:spPr bwMode="auto">
          <a:xfrm>
            <a:off x="4244639" y="4072094"/>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2" name="Rectangle 71"/>
          <p:cNvSpPr/>
          <p:nvPr/>
        </p:nvSpPr>
        <p:spPr bwMode="auto">
          <a:xfrm>
            <a:off x="6149542" y="4514566"/>
            <a:ext cx="331142" cy="24083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3" name="Rectangle 72"/>
          <p:cNvSpPr/>
          <p:nvPr/>
        </p:nvSpPr>
        <p:spPr bwMode="auto">
          <a:xfrm>
            <a:off x="2774503" y="3281984"/>
            <a:ext cx="331142" cy="24083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4" name="Rectangle 73"/>
          <p:cNvSpPr/>
          <p:nvPr/>
        </p:nvSpPr>
        <p:spPr bwMode="auto">
          <a:xfrm>
            <a:off x="2774503" y="4525286"/>
            <a:ext cx="331142" cy="240830"/>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5" name="Flowchart: Connector 74"/>
          <p:cNvSpPr/>
          <p:nvPr/>
        </p:nvSpPr>
        <p:spPr bwMode="auto">
          <a:xfrm>
            <a:off x="6149542" y="4126598"/>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6" name="Flowchart: Connector 75"/>
          <p:cNvSpPr/>
          <p:nvPr/>
        </p:nvSpPr>
        <p:spPr bwMode="auto">
          <a:xfrm>
            <a:off x="3953636" y="4468425"/>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7" name="Flowchart: Connector 76"/>
          <p:cNvSpPr/>
          <p:nvPr/>
        </p:nvSpPr>
        <p:spPr bwMode="auto">
          <a:xfrm>
            <a:off x="6266612" y="3187483"/>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8" name="Flowchart: Connector 77"/>
          <p:cNvSpPr/>
          <p:nvPr/>
        </p:nvSpPr>
        <p:spPr bwMode="auto">
          <a:xfrm>
            <a:off x="3953636" y="3187483"/>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79" name="Flowchart: Connector 78"/>
          <p:cNvSpPr/>
          <p:nvPr/>
        </p:nvSpPr>
        <p:spPr bwMode="auto">
          <a:xfrm>
            <a:off x="6288353" y="2068534"/>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43" name="Flowchart: Connector 42"/>
          <p:cNvSpPr/>
          <p:nvPr/>
        </p:nvSpPr>
        <p:spPr bwMode="auto">
          <a:xfrm>
            <a:off x="150520" y="3097798"/>
            <a:ext cx="291003" cy="311072"/>
          </a:xfrm>
          <a:prstGeom prst="flowChartConnector">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2" name="TextBox 1"/>
          <p:cNvSpPr txBox="1"/>
          <p:nvPr/>
        </p:nvSpPr>
        <p:spPr>
          <a:xfrm>
            <a:off x="75661" y="2379606"/>
            <a:ext cx="1326811" cy="497994"/>
          </a:xfrm>
          <a:prstGeom prst="rect">
            <a:avLst/>
          </a:prstGeom>
          <a:noFill/>
          <a:ln w="28575">
            <a:solidFill>
              <a:schemeClr val="tx1"/>
            </a:solidFill>
          </a:ln>
        </p:spPr>
        <p:txBody>
          <a:bodyPr wrap="square" lIns="134464" tIns="107571" rIns="134464" bIns="107571" rtlCol="0">
            <a:noAutofit/>
          </a:bodyPr>
          <a:lstStyle/>
          <a:p>
            <a:pPr>
              <a:lnSpc>
                <a:spcPct val="90000"/>
              </a:lnSpc>
            </a:pPr>
            <a:endParaRPr lang="en-US" sz="1765" dirty="0">
              <a:gradFill>
                <a:gsLst>
                  <a:gs pos="1250">
                    <a:schemeClr val="tx1"/>
                  </a:gs>
                  <a:gs pos="99000">
                    <a:schemeClr val="tx1"/>
                  </a:gs>
                </a:gsLst>
                <a:lin ang="5400000" scaled="0"/>
              </a:gradFill>
            </a:endParaRPr>
          </a:p>
        </p:txBody>
      </p:sp>
      <p:sp>
        <p:nvSpPr>
          <p:cNvPr id="40" name="5-Point Star 39"/>
          <p:cNvSpPr/>
          <p:nvPr/>
        </p:nvSpPr>
        <p:spPr bwMode="auto">
          <a:xfrm>
            <a:off x="5038628" y="3151836"/>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
        <p:nvSpPr>
          <p:cNvPr id="44" name="5-Point Star 43"/>
          <p:cNvSpPr/>
          <p:nvPr/>
        </p:nvSpPr>
        <p:spPr bwMode="auto">
          <a:xfrm>
            <a:off x="5026971" y="2046718"/>
            <a:ext cx="391349" cy="381315"/>
          </a:xfrm>
          <a:prstGeom prst="star5">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4464" tIns="107571" rIns="134464" bIns="107571" numCol="1" rtlCol="0" anchor="t" anchorCtr="0" compatLnSpc="1">
            <a:prstTxWarp prst="textNoShape">
              <a:avLst/>
            </a:prstTxWarp>
          </a:bodyPr>
          <a:lstStyle/>
          <a:p>
            <a:pPr algn="ctr" defTabSz="685647" fontAlgn="base">
              <a:spcBef>
                <a:spcPct val="0"/>
              </a:spcBef>
              <a:spcAft>
                <a:spcPct val="0"/>
              </a:spcAft>
            </a:pPr>
            <a:endParaRPr lang="en-US" sz="1471"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23399601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a:t>
            </a:r>
          </a:p>
        </p:txBody>
      </p:sp>
      <p:pic>
        <p:nvPicPr>
          <p:cNvPr id="1026" name="Picture 2" descr="http://www.danielpradilla.info/blog/wp-content/uploads/2014/04/dilbert-software-de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76" y="1118678"/>
            <a:ext cx="7856373" cy="254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13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DCO Topic Schedule Sample</a:t>
            </a:r>
          </a:p>
        </p:txBody>
      </p:sp>
    </p:spTree>
    <p:extLst>
      <p:ext uri="{BB962C8B-B14F-4D97-AF65-F5344CB8AC3E}">
        <p14:creationId xmlns:p14="http://schemas.microsoft.com/office/powerpoint/2010/main" val="647684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DCO Planning Objectives </a:t>
            </a:r>
          </a:p>
        </p:txBody>
      </p:sp>
      <p:sp>
        <p:nvSpPr>
          <p:cNvPr id="3" name="Slide Number Placeholder 2"/>
          <p:cNvSpPr>
            <a:spLocks noGrp="1"/>
          </p:cNvSpPr>
          <p:nvPr>
            <p:ph type="sldNum" sz="quarter" idx="12"/>
          </p:nvPr>
        </p:nvSpPr>
        <p:spPr/>
        <p:txBody>
          <a:bodyPr/>
          <a:lstStyle/>
          <a:p>
            <a:fld id="{AE55FBF9-5A61-483F-82DF-F7754A27AD03}" type="slidenum">
              <a:rPr lang="en-US" smtClean="0"/>
              <a:pPr/>
              <a:t>26</a:t>
            </a:fld>
            <a:endParaRPr lang="en-US" dirty="0"/>
          </a:p>
        </p:txBody>
      </p:sp>
      <p:sp>
        <p:nvSpPr>
          <p:cNvPr id="4" name="TextBox 3"/>
          <p:cNvSpPr txBox="1"/>
          <p:nvPr/>
        </p:nvSpPr>
        <p:spPr>
          <a:xfrm>
            <a:off x="440872" y="1151165"/>
            <a:ext cx="7870371" cy="1546577"/>
          </a:xfrm>
          <a:prstGeom prst="rect">
            <a:avLst/>
          </a:prstGeom>
          <a:noFill/>
        </p:spPr>
        <p:txBody>
          <a:bodyPr wrap="square" rtlCol="0">
            <a:spAutoFit/>
          </a:bodyPr>
          <a:lstStyle/>
          <a:p>
            <a:pPr marL="214313" indent="-214313">
              <a:buFont typeface="Arial" panose="020B0604020202020204" pitchFamily="34" charset="0"/>
              <a:buChar char="•"/>
            </a:pPr>
            <a:r>
              <a:rPr lang="en-US" sz="1350" dirty="0"/>
              <a:t>Used for planning DCO sessions with specific User Stories and processes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Helps the Client have visibility into what is planned to help ensure the right stakeholders are invited to the appropriate sessions</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Plan prepared by the Pega LBA in consulting with the EL, and communicated to the entire team to increase transparency</a:t>
            </a:r>
          </a:p>
        </p:txBody>
      </p:sp>
    </p:spTree>
    <p:extLst>
      <p:ext uri="{BB962C8B-B14F-4D97-AF65-F5344CB8AC3E}">
        <p14:creationId xmlns:p14="http://schemas.microsoft.com/office/powerpoint/2010/main" val="1032270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355"/>
            <a:ext cx="8336107" cy="482095"/>
          </a:xfrm>
        </p:spPr>
        <p:txBody>
          <a:bodyPr>
            <a:normAutofit/>
          </a:bodyPr>
          <a:lstStyle/>
          <a:p>
            <a:r>
              <a:rPr lang="en-US" sz="1800" dirty="0"/>
              <a:t>SAMPLE- </a:t>
            </a:r>
            <a:r>
              <a:rPr lang="en-US" sz="1800" dirty="0" err="1"/>
              <a:t>WorkBench</a:t>
            </a:r>
            <a:r>
              <a:rPr lang="en-US" sz="1800" dirty="0"/>
              <a:t> Sliver 1A Inception DCO  Week 1 &amp; 2 At a Glance</a:t>
            </a:r>
          </a:p>
        </p:txBody>
      </p:sp>
      <p:sp>
        <p:nvSpPr>
          <p:cNvPr id="3" name="Slide Number Placeholder 2"/>
          <p:cNvSpPr>
            <a:spLocks noGrp="1"/>
          </p:cNvSpPr>
          <p:nvPr>
            <p:ph type="sldNum" sz="quarter" idx="12"/>
          </p:nvPr>
        </p:nvSpPr>
        <p:spPr/>
        <p:txBody>
          <a:bodyPr/>
          <a:lstStyle/>
          <a:p>
            <a:fld id="{AE55FBF9-5A61-483F-82DF-F7754A27AD03}" type="slidenum">
              <a:rPr lang="en-US" smtClean="0">
                <a:solidFill>
                  <a:srgbClr val="FFFFFF"/>
                </a:solidFill>
              </a:rPr>
              <a:pPr/>
              <a:t>27</a:t>
            </a:fld>
            <a:endParaRPr lang="en-US" dirty="0">
              <a:solidFill>
                <a:srgbClr val="FFFFFF"/>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074189725"/>
              </p:ext>
            </p:extLst>
          </p:nvPr>
        </p:nvGraphicFramePr>
        <p:xfrm>
          <a:off x="152400" y="514350"/>
          <a:ext cx="8768100" cy="2339302"/>
        </p:xfrm>
        <a:graphic>
          <a:graphicData uri="http://schemas.openxmlformats.org/presentationml/2006/ole">
            <mc:AlternateContent xmlns:mc="http://schemas.openxmlformats.org/markup-compatibility/2006">
              <mc:Choice xmlns:v="urn:schemas-microsoft-com:vml" Requires="v">
                <p:oleObj spid="_x0000_s7172" name="Worksheet" r:id="rId3" imgW="16360038" imgH="4358671" progId="Excel.Sheet.12">
                  <p:embed/>
                </p:oleObj>
              </mc:Choice>
              <mc:Fallback>
                <p:oleObj name="Worksheet" r:id="rId3" imgW="16360038" imgH="4358671" progId="Excel.Sheet.12">
                  <p:embed/>
                  <p:pic>
                    <p:nvPicPr>
                      <p:cNvPr id="2" name="Object 1"/>
                      <p:cNvPicPr/>
                      <p:nvPr/>
                    </p:nvPicPr>
                    <p:blipFill>
                      <a:blip r:embed="rId4"/>
                      <a:stretch>
                        <a:fillRect/>
                      </a:stretch>
                    </p:blipFill>
                    <p:spPr>
                      <a:xfrm>
                        <a:off x="152400" y="514350"/>
                        <a:ext cx="8768100" cy="233930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36280568"/>
              </p:ext>
            </p:extLst>
          </p:nvPr>
        </p:nvGraphicFramePr>
        <p:xfrm>
          <a:off x="152400" y="2853651"/>
          <a:ext cx="8768100" cy="1991661"/>
        </p:xfrm>
        <a:graphic>
          <a:graphicData uri="http://schemas.openxmlformats.org/presentationml/2006/ole">
            <mc:AlternateContent xmlns:mc="http://schemas.openxmlformats.org/markup-compatibility/2006">
              <mc:Choice xmlns:v="urn:schemas-microsoft-com:vml" Requires="v">
                <p:oleObj spid="_x0000_s7173" name="Worksheet" r:id="rId5" imgW="16360038" imgH="3711047" progId="Excel.Sheet.12">
                  <p:embed/>
                </p:oleObj>
              </mc:Choice>
              <mc:Fallback>
                <p:oleObj name="Worksheet" r:id="rId5" imgW="16360038" imgH="3711047" progId="Excel.Sheet.12">
                  <p:embed/>
                  <p:pic>
                    <p:nvPicPr>
                      <p:cNvPr id="5" name="Object 4"/>
                      <p:cNvPicPr/>
                      <p:nvPr/>
                    </p:nvPicPr>
                    <p:blipFill>
                      <a:blip r:embed="rId6"/>
                      <a:stretch>
                        <a:fillRect/>
                      </a:stretch>
                    </p:blipFill>
                    <p:spPr>
                      <a:xfrm>
                        <a:off x="152400" y="2853651"/>
                        <a:ext cx="8768100" cy="1991661"/>
                      </a:xfrm>
                      <a:prstGeom prst="rect">
                        <a:avLst/>
                      </a:prstGeom>
                    </p:spPr>
                  </p:pic>
                </p:oleObj>
              </mc:Fallback>
            </mc:AlternateContent>
          </a:graphicData>
        </a:graphic>
      </p:graphicFrame>
    </p:spTree>
    <p:extLst>
      <p:ext uri="{BB962C8B-B14F-4D97-AF65-F5344CB8AC3E}">
        <p14:creationId xmlns:p14="http://schemas.microsoft.com/office/powerpoint/2010/main" val="2213907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84" y="0"/>
            <a:ext cx="8336107" cy="482095"/>
          </a:xfrm>
        </p:spPr>
        <p:txBody>
          <a:bodyPr>
            <a:normAutofit/>
          </a:bodyPr>
          <a:lstStyle/>
          <a:p>
            <a:r>
              <a:rPr lang="en-US" sz="1800" dirty="0"/>
              <a:t>WorkBench Sliver 1A Inception DCO  Week 3 At a Glance</a:t>
            </a:r>
          </a:p>
        </p:txBody>
      </p:sp>
      <p:sp>
        <p:nvSpPr>
          <p:cNvPr id="3" name="Slide Number Placeholder 2"/>
          <p:cNvSpPr>
            <a:spLocks noGrp="1"/>
          </p:cNvSpPr>
          <p:nvPr>
            <p:ph type="sldNum" sz="quarter" idx="12"/>
          </p:nvPr>
        </p:nvSpPr>
        <p:spPr/>
        <p:txBody>
          <a:bodyPr/>
          <a:lstStyle/>
          <a:p>
            <a:fld id="{AE55FBF9-5A61-483F-82DF-F7754A27AD03}" type="slidenum">
              <a:rPr lang="en-US" smtClean="0"/>
              <a:pPr/>
              <a:t>28</a:t>
            </a:fld>
            <a:endParaRPr lang="en-US" dirty="0"/>
          </a:p>
        </p:txBody>
      </p:sp>
      <p:graphicFrame>
        <p:nvGraphicFramePr>
          <p:cNvPr id="4" name="Object 3"/>
          <p:cNvGraphicFramePr>
            <a:graphicFrameLocks noChangeAspect="1"/>
          </p:cNvGraphicFramePr>
          <p:nvPr>
            <p:extLst/>
          </p:nvPr>
        </p:nvGraphicFramePr>
        <p:xfrm>
          <a:off x="308609" y="867658"/>
          <a:ext cx="8326236" cy="3447959"/>
        </p:xfrm>
        <a:graphic>
          <a:graphicData uri="http://schemas.openxmlformats.org/presentationml/2006/ole">
            <mc:AlternateContent xmlns:mc="http://schemas.openxmlformats.org/markup-compatibility/2006">
              <mc:Choice xmlns:v="urn:schemas-microsoft-com:vml" Requires="v">
                <p:oleObj spid="_x0000_s8195" name="Worksheet" r:id="rId3" imgW="16360038" imgH="7650565" progId="Excel.Sheet.12">
                  <p:embed/>
                </p:oleObj>
              </mc:Choice>
              <mc:Fallback>
                <p:oleObj name="Worksheet" r:id="rId3" imgW="16360038" imgH="7650565" progId="Excel.Sheet.12">
                  <p:embed/>
                  <p:pic>
                    <p:nvPicPr>
                      <p:cNvPr id="4" name="Object 3"/>
                      <p:cNvPicPr/>
                      <p:nvPr/>
                    </p:nvPicPr>
                    <p:blipFill>
                      <a:blip r:embed="rId4"/>
                      <a:stretch>
                        <a:fillRect/>
                      </a:stretch>
                    </p:blipFill>
                    <p:spPr>
                      <a:xfrm>
                        <a:off x="308609" y="867658"/>
                        <a:ext cx="8326236" cy="3447959"/>
                      </a:xfrm>
                      <a:prstGeom prst="rect">
                        <a:avLst/>
                      </a:prstGeom>
                    </p:spPr>
                  </p:pic>
                </p:oleObj>
              </mc:Fallback>
            </mc:AlternateContent>
          </a:graphicData>
        </a:graphic>
      </p:graphicFrame>
    </p:spTree>
    <p:extLst>
      <p:ext uri="{BB962C8B-B14F-4D97-AF65-F5344CB8AC3E}">
        <p14:creationId xmlns:p14="http://schemas.microsoft.com/office/powerpoint/2010/main" val="267064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WorkBench Sliver 1A Elaboration DCO  Week 1 &amp; 2 At a Glance</a:t>
            </a:r>
            <a:br>
              <a:rPr lang="en-US" sz="1800" dirty="0"/>
            </a:br>
            <a:endParaRPr lang="en-US" sz="1800" dirty="0"/>
          </a:p>
        </p:txBody>
      </p:sp>
      <p:sp>
        <p:nvSpPr>
          <p:cNvPr id="3" name="Slide Number Placeholder 2"/>
          <p:cNvSpPr>
            <a:spLocks noGrp="1"/>
          </p:cNvSpPr>
          <p:nvPr>
            <p:ph type="sldNum" sz="quarter" idx="12"/>
          </p:nvPr>
        </p:nvSpPr>
        <p:spPr/>
        <p:txBody>
          <a:bodyPr/>
          <a:lstStyle/>
          <a:p>
            <a:fld id="{AE55FBF9-5A61-483F-82DF-F7754A27AD03}" type="slidenum">
              <a:rPr lang="en-US" smtClean="0"/>
              <a:pPr/>
              <a:t>29</a:t>
            </a:fld>
            <a:endParaRPr lang="en-US" dirty="0"/>
          </a:p>
        </p:txBody>
      </p:sp>
      <p:graphicFrame>
        <p:nvGraphicFramePr>
          <p:cNvPr id="4" name="Object 3"/>
          <p:cNvGraphicFramePr>
            <a:graphicFrameLocks noChangeAspect="1"/>
          </p:cNvGraphicFramePr>
          <p:nvPr>
            <p:extLst/>
          </p:nvPr>
        </p:nvGraphicFramePr>
        <p:xfrm>
          <a:off x="308610" y="737075"/>
          <a:ext cx="8336107" cy="3853361"/>
        </p:xfrm>
        <a:graphic>
          <a:graphicData uri="http://schemas.openxmlformats.org/presentationml/2006/ole">
            <mc:AlternateContent xmlns:mc="http://schemas.openxmlformats.org/markup-compatibility/2006">
              <mc:Choice xmlns:v="urn:schemas-microsoft-com:vml" Requires="v">
                <p:oleObj spid="_x0000_s9219" name="Worksheet" r:id="rId3" imgW="16360038" imgH="8831579" progId="Excel.Sheet.12">
                  <p:embed/>
                </p:oleObj>
              </mc:Choice>
              <mc:Fallback>
                <p:oleObj name="Worksheet" r:id="rId3" imgW="16360038" imgH="8831579" progId="Excel.Sheet.12">
                  <p:embed/>
                  <p:pic>
                    <p:nvPicPr>
                      <p:cNvPr id="4" name="Object 3"/>
                      <p:cNvPicPr/>
                      <p:nvPr/>
                    </p:nvPicPr>
                    <p:blipFill>
                      <a:blip r:embed="rId4"/>
                      <a:stretch>
                        <a:fillRect/>
                      </a:stretch>
                    </p:blipFill>
                    <p:spPr>
                      <a:xfrm>
                        <a:off x="308610" y="737075"/>
                        <a:ext cx="8336107" cy="3853361"/>
                      </a:xfrm>
                      <a:prstGeom prst="rect">
                        <a:avLst/>
                      </a:prstGeom>
                    </p:spPr>
                  </p:pic>
                </p:oleObj>
              </mc:Fallback>
            </mc:AlternateContent>
          </a:graphicData>
        </a:graphic>
      </p:graphicFrame>
    </p:spTree>
    <p:extLst>
      <p:ext uri="{BB962C8B-B14F-4D97-AF65-F5344CB8AC3E}">
        <p14:creationId xmlns:p14="http://schemas.microsoft.com/office/powerpoint/2010/main" val="42428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010" t="22978" r="7904" b="55850"/>
          <a:stretch/>
        </p:blipFill>
        <p:spPr bwMode="auto">
          <a:xfrm>
            <a:off x="1432812" y="1893089"/>
            <a:ext cx="6402078" cy="290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a:xfrm>
            <a:off x="562507" y="187165"/>
            <a:ext cx="8142685" cy="1705924"/>
          </a:xfrm>
        </p:spPr>
        <p:txBody>
          <a:bodyPr/>
          <a:lstStyle/>
          <a:p>
            <a:r>
              <a:rPr lang="en-US" dirty="0"/>
              <a:t>Introduction to DCO</a:t>
            </a:r>
          </a:p>
        </p:txBody>
      </p:sp>
    </p:spTree>
    <p:extLst>
      <p:ext uri="{BB962C8B-B14F-4D97-AF65-F5344CB8AC3E}">
        <p14:creationId xmlns:p14="http://schemas.microsoft.com/office/powerpoint/2010/main" val="1218760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WorkBench Sliver 1A Elaboration DCO  Week 3 At a Glance</a:t>
            </a:r>
            <a:br>
              <a:rPr lang="en-US" sz="1800" dirty="0"/>
            </a:br>
            <a:endParaRPr lang="en-US" sz="1800" dirty="0"/>
          </a:p>
        </p:txBody>
      </p:sp>
      <p:sp>
        <p:nvSpPr>
          <p:cNvPr id="3" name="Slide Number Placeholder 2"/>
          <p:cNvSpPr>
            <a:spLocks noGrp="1"/>
          </p:cNvSpPr>
          <p:nvPr>
            <p:ph type="sldNum" sz="quarter" idx="12"/>
          </p:nvPr>
        </p:nvSpPr>
        <p:spPr/>
        <p:txBody>
          <a:bodyPr/>
          <a:lstStyle/>
          <a:p>
            <a:fld id="{AE55FBF9-5A61-483F-82DF-F7754A27AD03}" type="slidenum">
              <a:rPr lang="en-US" smtClean="0"/>
              <a:pPr/>
              <a:t>30</a:t>
            </a:fld>
            <a:endParaRPr lang="en-US" dirty="0"/>
          </a:p>
        </p:txBody>
      </p:sp>
      <p:graphicFrame>
        <p:nvGraphicFramePr>
          <p:cNvPr id="4" name="Object 3"/>
          <p:cNvGraphicFramePr>
            <a:graphicFrameLocks noChangeAspect="1"/>
          </p:cNvGraphicFramePr>
          <p:nvPr>
            <p:extLst/>
          </p:nvPr>
        </p:nvGraphicFramePr>
        <p:xfrm>
          <a:off x="308611" y="626113"/>
          <a:ext cx="8326235" cy="3842648"/>
        </p:xfrm>
        <a:graphic>
          <a:graphicData uri="http://schemas.openxmlformats.org/presentationml/2006/ole">
            <mc:AlternateContent xmlns:mc="http://schemas.openxmlformats.org/markup-compatibility/2006">
              <mc:Choice xmlns:v="urn:schemas-microsoft-com:vml" Requires="v">
                <p:oleObj spid="_x0000_s10243" name="Worksheet" r:id="rId3" imgW="16360038" imgH="7642791" progId="Excel.Sheet.12">
                  <p:embed/>
                </p:oleObj>
              </mc:Choice>
              <mc:Fallback>
                <p:oleObj name="Worksheet" r:id="rId3" imgW="16360038" imgH="7642791" progId="Excel.Sheet.12">
                  <p:embed/>
                  <p:pic>
                    <p:nvPicPr>
                      <p:cNvPr id="4" name="Object 3"/>
                      <p:cNvPicPr/>
                      <p:nvPr/>
                    </p:nvPicPr>
                    <p:blipFill>
                      <a:blip r:embed="rId4"/>
                      <a:stretch>
                        <a:fillRect/>
                      </a:stretch>
                    </p:blipFill>
                    <p:spPr>
                      <a:xfrm>
                        <a:off x="308611" y="626113"/>
                        <a:ext cx="8326235" cy="3842648"/>
                      </a:xfrm>
                      <a:prstGeom prst="rect">
                        <a:avLst/>
                      </a:prstGeom>
                    </p:spPr>
                  </p:pic>
                </p:oleObj>
              </mc:Fallback>
            </mc:AlternateContent>
          </a:graphicData>
        </a:graphic>
      </p:graphicFrame>
    </p:spTree>
    <p:extLst>
      <p:ext uri="{BB962C8B-B14F-4D97-AF65-F5344CB8AC3E}">
        <p14:creationId xmlns:p14="http://schemas.microsoft.com/office/powerpoint/2010/main" val="2447710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WorkBench Sliver 1A Elaboration DCO  Week 3 At a Glance</a:t>
            </a:r>
            <a:br>
              <a:rPr lang="en-US" sz="1800" dirty="0"/>
            </a:br>
            <a:endParaRPr lang="en-US" sz="1800" dirty="0"/>
          </a:p>
        </p:txBody>
      </p:sp>
      <p:sp>
        <p:nvSpPr>
          <p:cNvPr id="3" name="Slide Number Placeholder 2"/>
          <p:cNvSpPr>
            <a:spLocks noGrp="1"/>
          </p:cNvSpPr>
          <p:nvPr>
            <p:ph type="sldNum" sz="quarter" idx="12"/>
          </p:nvPr>
        </p:nvSpPr>
        <p:spPr/>
        <p:txBody>
          <a:bodyPr/>
          <a:lstStyle/>
          <a:p>
            <a:fld id="{AE55FBF9-5A61-483F-82DF-F7754A27AD03}" type="slidenum">
              <a:rPr lang="en-US" smtClean="0"/>
              <a:pPr/>
              <a:t>31</a:t>
            </a:fld>
            <a:endParaRPr lang="en-US" dirty="0"/>
          </a:p>
        </p:txBody>
      </p:sp>
      <p:graphicFrame>
        <p:nvGraphicFramePr>
          <p:cNvPr id="4" name="Object 3"/>
          <p:cNvGraphicFramePr>
            <a:graphicFrameLocks noChangeAspect="1"/>
          </p:cNvGraphicFramePr>
          <p:nvPr>
            <p:extLst/>
          </p:nvPr>
        </p:nvGraphicFramePr>
        <p:xfrm>
          <a:off x="308611" y="626113"/>
          <a:ext cx="8326235" cy="3820526"/>
        </p:xfrm>
        <a:graphic>
          <a:graphicData uri="http://schemas.openxmlformats.org/presentationml/2006/ole">
            <mc:AlternateContent xmlns:mc="http://schemas.openxmlformats.org/markup-compatibility/2006">
              <mc:Choice xmlns:v="urn:schemas-microsoft-com:vml" Requires="v">
                <p:oleObj spid="_x0000_s11267" name="Worksheet" r:id="rId3" imgW="16360038" imgH="7642791" progId="Excel.Sheet.12">
                  <p:embed/>
                </p:oleObj>
              </mc:Choice>
              <mc:Fallback>
                <p:oleObj name="Worksheet" r:id="rId3" imgW="16360038" imgH="7642791" progId="Excel.Sheet.12">
                  <p:embed/>
                  <p:pic>
                    <p:nvPicPr>
                      <p:cNvPr id="4" name="Object 3"/>
                      <p:cNvPicPr/>
                      <p:nvPr/>
                    </p:nvPicPr>
                    <p:blipFill>
                      <a:blip r:embed="rId4"/>
                      <a:stretch>
                        <a:fillRect/>
                      </a:stretch>
                    </p:blipFill>
                    <p:spPr>
                      <a:xfrm>
                        <a:off x="308611" y="626113"/>
                        <a:ext cx="8326235" cy="3820526"/>
                      </a:xfrm>
                      <a:prstGeom prst="rect">
                        <a:avLst/>
                      </a:prstGeom>
                    </p:spPr>
                  </p:pic>
                </p:oleObj>
              </mc:Fallback>
            </mc:AlternateContent>
          </a:graphicData>
        </a:graphic>
      </p:graphicFrame>
    </p:spTree>
    <p:extLst>
      <p:ext uri="{BB962C8B-B14F-4D97-AF65-F5344CB8AC3E}">
        <p14:creationId xmlns:p14="http://schemas.microsoft.com/office/powerpoint/2010/main" val="12972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9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What is Direct Capture of Objectives (DCO)?</a:t>
            </a:r>
          </a:p>
        </p:txBody>
      </p:sp>
      <p:sp>
        <p:nvSpPr>
          <p:cNvPr id="13" name="Content Placeholder 12"/>
          <p:cNvSpPr>
            <a:spLocks noGrp="1"/>
          </p:cNvSpPr>
          <p:nvPr>
            <p:ph type="body" sz="quarter" idx="11"/>
          </p:nvPr>
        </p:nvSpPr>
        <p:spPr>
          <a:xfrm>
            <a:off x="309266" y="726470"/>
            <a:ext cx="8247011" cy="3936468"/>
          </a:xfrm>
        </p:spPr>
        <p:txBody>
          <a:bodyPr/>
          <a:lstStyle/>
          <a:p>
            <a:r>
              <a:rPr lang="en-US" dirty="0"/>
              <a:t>Direct Capture of Objectives - or DCO - is the process of </a:t>
            </a:r>
            <a:r>
              <a:rPr lang="en-US" b="1" i="1" dirty="0"/>
              <a:t>collaboratively</a:t>
            </a:r>
            <a:r>
              <a:rPr lang="en-US" i="1" dirty="0"/>
              <a:t> </a:t>
            </a:r>
            <a:r>
              <a:rPr lang="en-US" dirty="0"/>
              <a:t>capturing, organizing, and storing information in </a:t>
            </a:r>
            <a:r>
              <a:rPr lang="en-US" dirty="0" err="1"/>
              <a:t>Pega</a:t>
            </a:r>
            <a:endParaRPr lang="en-US" i="1" dirty="0"/>
          </a:p>
          <a:p>
            <a:pPr marL="672358" lvl="1" indent="-254469"/>
            <a:r>
              <a:rPr lang="en-US" dirty="0"/>
              <a:t>DCO is used by IT, business, testing… in a </a:t>
            </a:r>
            <a:br>
              <a:rPr lang="en-US" dirty="0"/>
            </a:br>
            <a:r>
              <a:rPr lang="en-US" dirty="0"/>
              <a:t>collaborative way that promotes business </a:t>
            </a:r>
            <a:br>
              <a:rPr lang="en-US" dirty="0"/>
            </a:br>
            <a:r>
              <a:rPr lang="en-US" dirty="0"/>
              <a:t>end-user involvement</a:t>
            </a:r>
          </a:p>
          <a:p>
            <a:pPr marL="672358" lvl="1" indent="-254469"/>
            <a:r>
              <a:rPr lang="en-US" dirty="0"/>
              <a:t>DCO saves time, effort and money</a:t>
            </a:r>
          </a:p>
          <a:p>
            <a:pPr marL="672358" lvl="1" indent="-254469"/>
            <a:r>
              <a:rPr lang="en-US" dirty="0"/>
              <a:t>DCO improves application quality</a:t>
            </a:r>
          </a:p>
          <a:p>
            <a:r>
              <a:rPr lang="en-US" dirty="0"/>
              <a:t>Continuous DCO is the application of these </a:t>
            </a:r>
            <a:br>
              <a:rPr lang="en-US" dirty="0"/>
            </a:br>
            <a:r>
              <a:rPr lang="en-US" dirty="0"/>
              <a:t>principles in real time throughout the project</a:t>
            </a:r>
          </a:p>
          <a:p>
            <a:r>
              <a:rPr lang="en-US" dirty="0"/>
              <a:t>DCO can be used with any methodology </a:t>
            </a:r>
          </a:p>
          <a:p>
            <a:endParaRPr lang="en-US" dirty="0"/>
          </a:p>
          <a:p>
            <a:endParaRPr lang="en-US" dirty="0"/>
          </a:p>
        </p:txBody>
      </p:sp>
      <p:grpSp>
        <p:nvGrpSpPr>
          <p:cNvPr id="5" name="Group 4"/>
          <p:cNvGrpSpPr/>
          <p:nvPr/>
        </p:nvGrpSpPr>
        <p:grpSpPr>
          <a:xfrm>
            <a:off x="6062213" y="1867187"/>
            <a:ext cx="2912651" cy="2689363"/>
            <a:chOff x="644091" y="1657677"/>
            <a:chExt cx="7362907" cy="5364939"/>
          </a:xfrm>
        </p:grpSpPr>
        <p:sp>
          <p:nvSpPr>
            <p:cNvPr id="7" name="TextBox 6"/>
            <p:cNvSpPr txBox="1"/>
            <p:nvPr/>
          </p:nvSpPr>
          <p:spPr>
            <a:xfrm>
              <a:off x="5011803" y="2267833"/>
              <a:ext cx="914400" cy="914400"/>
            </a:xfrm>
            <a:prstGeom prst="rect">
              <a:avLst/>
            </a:prstGeom>
            <a:noFill/>
          </p:spPr>
          <p:txBody>
            <a:bodyPr wrap="none" lIns="134464" tIns="107571" rIns="134464" bIns="107571" rtlCol="0">
              <a:noAutofit/>
            </a:bodyPr>
            <a:lstStyle/>
            <a:p>
              <a:pPr>
                <a:lnSpc>
                  <a:spcPct val="90000"/>
                </a:lnSpc>
              </a:pPr>
              <a:endParaRPr lang="en-US" sz="1765" dirty="0">
                <a:gradFill>
                  <a:gsLst>
                    <a:gs pos="1250">
                      <a:schemeClr val="tx1"/>
                    </a:gs>
                    <a:gs pos="99000">
                      <a:schemeClr val="tx1"/>
                    </a:gs>
                  </a:gsLst>
                  <a:lin ang="5400000" scaled="0"/>
                </a:gra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808" y="1657677"/>
              <a:ext cx="5879277" cy="536493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8746" y="3415777"/>
              <a:ext cx="4868252" cy="2341713"/>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091" y="3503239"/>
              <a:ext cx="2572560" cy="2862575"/>
            </a:xfrm>
            <a:prstGeom prst="rect">
              <a:avLst/>
            </a:prstGeom>
          </p:spPr>
        </p:pic>
        <p:grpSp>
          <p:nvGrpSpPr>
            <p:cNvPr id="12" name="Group 11"/>
            <p:cNvGrpSpPr/>
            <p:nvPr/>
          </p:nvGrpSpPr>
          <p:grpSpPr>
            <a:xfrm>
              <a:off x="3858530" y="1826657"/>
              <a:ext cx="4042922" cy="2208256"/>
              <a:chOff x="3858530" y="1826657"/>
              <a:chExt cx="4042922" cy="2208256"/>
            </a:xfrm>
          </p:grpSpPr>
          <p:pic>
            <p:nvPicPr>
              <p:cNvPr id="14" name="Picture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58530" y="1849119"/>
                <a:ext cx="3105796" cy="2185794"/>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34342" y="1826657"/>
                <a:ext cx="967110" cy="1213723"/>
              </a:xfrm>
              <a:prstGeom prst="rect">
                <a:avLst/>
              </a:prstGeom>
            </p:spPr>
          </p:pic>
        </p:grpSp>
      </p:grpSp>
    </p:spTree>
    <p:extLst>
      <p:ext uri="{BB962C8B-B14F-4D97-AF65-F5344CB8AC3E}">
        <p14:creationId xmlns:p14="http://schemas.microsoft.com/office/powerpoint/2010/main" val="985717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Direct Capture of Objectives</a:t>
            </a:r>
          </a:p>
        </p:txBody>
      </p:sp>
      <p:sp>
        <p:nvSpPr>
          <p:cNvPr id="2" name="Text Placeholder 1"/>
          <p:cNvSpPr>
            <a:spLocks noGrp="1"/>
          </p:cNvSpPr>
          <p:nvPr>
            <p:ph type="body" sz="quarter" idx="13"/>
          </p:nvPr>
        </p:nvSpPr>
        <p:spPr>
          <a:xfrm>
            <a:off x="370149" y="760837"/>
            <a:ext cx="8540547" cy="261494"/>
          </a:xfrm>
        </p:spPr>
        <p:txBody>
          <a:bodyPr/>
          <a:lstStyle/>
          <a:p>
            <a:r>
              <a:rPr lang="en-US" dirty="0"/>
              <a:t>Features and benefits</a:t>
            </a:r>
          </a:p>
        </p:txBody>
      </p:sp>
      <p:sp>
        <p:nvSpPr>
          <p:cNvPr id="16387" name="Content Placeholder 2"/>
          <p:cNvSpPr>
            <a:spLocks noGrp="1"/>
          </p:cNvSpPr>
          <p:nvPr>
            <p:ph type="body" sz="quarter" idx="11"/>
          </p:nvPr>
        </p:nvSpPr>
        <p:spPr>
          <a:xfrm>
            <a:off x="304249" y="1123949"/>
            <a:ext cx="8544049" cy="3479787"/>
          </a:xfrm>
        </p:spPr>
        <p:txBody>
          <a:bodyPr>
            <a:normAutofit lnSpcReduction="10000"/>
          </a:bodyPr>
          <a:lstStyle/>
          <a:p>
            <a:r>
              <a:rPr lang="en-GB" sz="1765" dirty="0"/>
              <a:t>Enhances </a:t>
            </a:r>
            <a:r>
              <a:rPr lang="en-GB" b="1" dirty="0"/>
              <a:t>collaboration</a:t>
            </a:r>
            <a:r>
              <a:rPr lang="en-GB" sz="1765" dirty="0"/>
              <a:t>: facilitates cross-department communication and engagement to increase agility</a:t>
            </a:r>
          </a:p>
          <a:p>
            <a:r>
              <a:rPr lang="en-GB" b="1" dirty="0"/>
              <a:t>Traceability</a:t>
            </a:r>
            <a:r>
              <a:rPr lang="en-GB" dirty="0"/>
              <a:t> </a:t>
            </a:r>
            <a:r>
              <a:rPr lang="en-GB" sz="1765" dirty="0"/>
              <a:t>of application artifacts (objectives, specifications, requirements, implementation rules) provides 360° view of application </a:t>
            </a:r>
          </a:p>
          <a:p>
            <a:r>
              <a:rPr lang="en-GB" sz="1765" dirty="0"/>
              <a:t>Centralizes rules and data to enable repeated </a:t>
            </a:r>
            <a:r>
              <a:rPr lang="en-GB" b="1" dirty="0"/>
              <a:t>reuse</a:t>
            </a:r>
            <a:endParaRPr lang="en-GB" sz="1765" b="1" dirty="0"/>
          </a:p>
          <a:p>
            <a:r>
              <a:rPr lang="en-GB" b="1" dirty="0"/>
              <a:t>Automates</a:t>
            </a:r>
            <a:r>
              <a:rPr lang="en-GB" dirty="0"/>
              <a:t> </a:t>
            </a:r>
            <a:r>
              <a:rPr lang="en-GB" sz="1765" dirty="0"/>
              <a:t>the work</a:t>
            </a:r>
          </a:p>
          <a:p>
            <a:pPr lvl="1"/>
            <a:r>
              <a:rPr lang="en-GB" dirty="0"/>
              <a:t>Visual tools: no coding – your words become the software </a:t>
            </a:r>
            <a:endParaRPr lang="en-US" dirty="0"/>
          </a:p>
          <a:p>
            <a:pPr lvl="1"/>
            <a:r>
              <a:rPr lang="en-GB" dirty="0"/>
              <a:t>Real-time, “as-built” documentation </a:t>
            </a:r>
          </a:p>
          <a:p>
            <a:pPr lvl="1"/>
            <a:r>
              <a:rPr lang="en-GB" dirty="0"/>
              <a:t>Effort estimates (also known as sizing)</a:t>
            </a:r>
          </a:p>
          <a:p>
            <a:r>
              <a:rPr lang="en-GB" sz="1765" dirty="0"/>
              <a:t>Executable, demonstrable flows and UI lead to </a:t>
            </a:r>
            <a:r>
              <a:rPr lang="en-GB" b="1" dirty="0"/>
              <a:t>increased quality</a:t>
            </a:r>
          </a:p>
        </p:txBody>
      </p:sp>
    </p:spTree>
    <p:extLst>
      <p:ext uri="{BB962C8B-B14F-4D97-AF65-F5344CB8AC3E}">
        <p14:creationId xmlns:p14="http://schemas.microsoft.com/office/powerpoint/2010/main" val="420931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ounded Rectangle 3"/>
          <p:cNvSpPr/>
          <p:nvPr/>
        </p:nvSpPr>
        <p:spPr>
          <a:xfrm>
            <a:off x="5421596" y="932970"/>
            <a:ext cx="1981200"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Automated Documents</a:t>
            </a:r>
          </a:p>
        </p:txBody>
      </p:sp>
      <p:sp>
        <p:nvSpPr>
          <p:cNvPr id="20" name="Rounded Rectangle 19"/>
          <p:cNvSpPr/>
          <p:nvPr/>
        </p:nvSpPr>
        <p:spPr>
          <a:xfrm>
            <a:off x="5410201" y="4190058"/>
            <a:ext cx="2057400"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Automated Rule Creation</a:t>
            </a:r>
          </a:p>
        </p:txBody>
      </p:sp>
      <p:sp>
        <p:nvSpPr>
          <p:cNvPr id="21" name="Rounded Rectangle 20"/>
          <p:cNvSpPr/>
          <p:nvPr/>
        </p:nvSpPr>
        <p:spPr>
          <a:xfrm>
            <a:off x="1676401" y="4190058"/>
            <a:ext cx="2132707"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Quickly Extend Strategic Application</a:t>
            </a:r>
          </a:p>
        </p:txBody>
      </p:sp>
      <p:sp>
        <p:nvSpPr>
          <p:cNvPr id="22" name="Rounded Rectangle 21"/>
          <p:cNvSpPr/>
          <p:nvPr/>
        </p:nvSpPr>
        <p:spPr>
          <a:xfrm>
            <a:off x="1551057" y="932970"/>
            <a:ext cx="2132707"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Executable Models</a:t>
            </a:r>
          </a:p>
        </p:txBody>
      </p:sp>
      <p:sp>
        <p:nvSpPr>
          <p:cNvPr id="23" name="Rounded Rectangle 22"/>
          <p:cNvSpPr/>
          <p:nvPr/>
        </p:nvSpPr>
        <p:spPr>
          <a:xfrm>
            <a:off x="6629402" y="2567295"/>
            <a:ext cx="2132707"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Automated Effort Estimates</a:t>
            </a:r>
          </a:p>
        </p:txBody>
      </p:sp>
      <p:sp>
        <p:nvSpPr>
          <p:cNvPr id="24" name="Rounded Rectangle 23"/>
          <p:cNvSpPr/>
          <p:nvPr/>
        </p:nvSpPr>
        <p:spPr>
          <a:xfrm>
            <a:off x="304802" y="2567295"/>
            <a:ext cx="2132707" cy="457135"/>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1324" dirty="0"/>
              <a:t>Traced Artifacts</a:t>
            </a:r>
          </a:p>
        </p:txBody>
      </p:sp>
      <p:sp>
        <p:nvSpPr>
          <p:cNvPr id="6" name="Right Arrow 5"/>
          <p:cNvSpPr/>
          <p:nvPr/>
        </p:nvSpPr>
        <p:spPr>
          <a:xfrm rot="17763930">
            <a:off x="4712565" y="1760818"/>
            <a:ext cx="1023904" cy="304800"/>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26" name="Right Arrow 25"/>
          <p:cNvSpPr/>
          <p:nvPr/>
        </p:nvSpPr>
        <p:spPr>
          <a:xfrm>
            <a:off x="5155324" y="2681579"/>
            <a:ext cx="1447800" cy="228568"/>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27" name="Right Arrow 26"/>
          <p:cNvSpPr/>
          <p:nvPr/>
        </p:nvSpPr>
        <p:spPr>
          <a:xfrm rot="3627693">
            <a:off x="4687205" y="3518874"/>
            <a:ext cx="1085696" cy="304800"/>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28" name="Right Arrow 27"/>
          <p:cNvSpPr/>
          <p:nvPr/>
        </p:nvSpPr>
        <p:spPr>
          <a:xfrm rot="10800000">
            <a:off x="2514602" y="2681579"/>
            <a:ext cx="1447800" cy="228568"/>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29" name="Right Arrow 28"/>
          <p:cNvSpPr/>
          <p:nvPr/>
        </p:nvSpPr>
        <p:spPr>
          <a:xfrm rot="6991398">
            <a:off x="3336352" y="3501076"/>
            <a:ext cx="1085696" cy="304800"/>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31" name="Right Arrow 30"/>
          <p:cNvSpPr/>
          <p:nvPr/>
        </p:nvSpPr>
        <p:spPr>
          <a:xfrm rot="14507968">
            <a:off x="3357944" y="1785394"/>
            <a:ext cx="1085696" cy="304800"/>
          </a:xfrm>
          <a:prstGeom prst="rightArrow">
            <a:avLst/>
          </a:prstGeom>
          <a:solidFill>
            <a:schemeClr val="tx2"/>
          </a:solidFill>
          <a:ln>
            <a:solidFill>
              <a:srgbClr val="002E5F"/>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33" name="Oval 32"/>
          <p:cNvSpPr/>
          <p:nvPr/>
        </p:nvSpPr>
        <p:spPr>
          <a:xfrm>
            <a:off x="2651594" y="1913464"/>
            <a:ext cx="1210174"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288" rIns="18288" anchor="ctr" anchorCtr="0"/>
          <a:lstStyle/>
          <a:p>
            <a:pPr algn="ctr"/>
            <a:r>
              <a:rPr lang="en-US" sz="1050" dirty="0"/>
              <a:t>Flows &amp; Draft UI</a:t>
            </a:r>
          </a:p>
        </p:txBody>
      </p:sp>
      <p:sp>
        <p:nvSpPr>
          <p:cNvPr id="42" name="Oval 41"/>
          <p:cNvSpPr/>
          <p:nvPr/>
        </p:nvSpPr>
        <p:spPr>
          <a:xfrm>
            <a:off x="5347526" y="1913464"/>
            <a:ext cx="1210174"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288" rIns="18288" anchor="ctr" anchorCtr="0"/>
          <a:lstStyle/>
          <a:p>
            <a:pPr algn="ctr"/>
            <a:r>
              <a:rPr lang="en-US" sz="1050" dirty="0"/>
              <a:t>Business Objectives</a:t>
            </a:r>
          </a:p>
        </p:txBody>
      </p:sp>
      <p:sp>
        <p:nvSpPr>
          <p:cNvPr id="45" name="Oval 44"/>
          <p:cNvSpPr/>
          <p:nvPr/>
        </p:nvSpPr>
        <p:spPr>
          <a:xfrm>
            <a:off x="5351954" y="2957832"/>
            <a:ext cx="1210174"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wrap="square" lIns="18288" rIns="18288" anchor="ctr" anchorCtr="0">
            <a:normAutofit/>
          </a:bodyPr>
          <a:lstStyle/>
          <a:p>
            <a:pPr algn="ctr"/>
            <a:r>
              <a:rPr lang="en-US" sz="1050" dirty="0"/>
              <a:t>Require-</a:t>
            </a:r>
            <a:r>
              <a:rPr lang="en-US" sz="1050" dirty="0" err="1"/>
              <a:t>ments</a:t>
            </a:r>
            <a:endParaRPr lang="en-US" sz="1050" dirty="0"/>
          </a:p>
        </p:txBody>
      </p:sp>
      <p:sp>
        <p:nvSpPr>
          <p:cNvPr id="48" name="Oval 47"/>
          <p:cNvSpPr/>
          <p:nvPr/>
        </p:nvSpPr>
        <p:spPr>
          <a:xfrm>
            <a:off x="3973616" y="3511737"/>
            <a:ext cx="1206835"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288" rIns="18288" anchor="ctr" anchorCtr="0"/>
          <a:lstStyle/>
          <a:p>
            <a:pPr algn="ctr"/>
            <a:r>
              <a:rPr lang="en-US" sz="1050" dirty="0" err="1"/>
              <a:t>Speci-fications</a:t>
            </a:r>
            <a:endParaRPr lang="en-US" sz="1050" dirty="0"/>
          </a:p>
        </p:txBody>
      </p:sp>
      <p:sp>
        <p:nvSpPr>
          <p:cNvPr id="52" name="Oval 51"/>
          <p:cNvSpPr/>
          <p:nvPr/>
        </p:nvSpPr>
        <p:spPr>
          <a:xfrm>
            <a:off x="2640199" y="2960505"/>
            <a:ext cx="1210174"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288" rIns="18288" anchor="ctr" anchorCtr="0"/>
          <a:lstStyle/>
          <a:p>
            <a:pPr algn="ctr"/>
            <a:r>
              <a:rPr lang="en-US" sz="1050" dirty="0"/>
              <a:t>Stages, Cases &amp; Steps</a:t>
            </a:r>
          </a:p>
        </p:txBody>
      </p:sp>
      <p:grpSp>
        <p:nvGrpSpPr>
          <p:cNvPr id="54" name="Group 53"/>
          <p:cNvGrpSpPr/>
          <p:nvPr/>
        </p:nvGrpSpPr>
        <p:grpSpPr>
          <a:xfrm>
            <a:off x="3965851" y="2360715"/>
            <a:ext cx="1248785" cy="870686"/>
            <a:chOff x="2513707" y="2243"/>
            <a:chExt cx="1068585" cy="1068585"/>
          </a:xfrm>
          <a:solidFill>
            <a:srgbClr val="72BF44"/>
          </a:solidFill>
          <a:scene3d>
            <a:camera prst="orthographicFront"/>
            <a:lightRig rig="threePt" dir="t">
              <a:rot lat="0" lon="0" rev="7500000"/>
            </a:lightRig>
          </a:scene3d>
        </p:grpSpPr>
        <p:sp>
          <p:nvSpPr>
            <p:cNvPr id="55" name="Oval 54"/>
            <p:cNvSpPr/>
            <p:nvPr/>
          </p:nvSpPr>
          <p:spPr>
            <a:xfrm>
              <a:off x="2513707" y="2243"/>
              <a:ext cx="1068585" cy="1068585"/>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56" name="Oval 4"/>
            <p:cNvSpPr/>
            <p:nvPr/>
          </p:nvSpPr>
          <p:spPr>
            <a:xfrm>
              <a:off x="2670198" y="158734"/>
              <a:ext cx="755603" cy="7556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0272" tIns="10272" rIns="10272" bIns="10272" numCol="1" spcCol="1270" anchor="ctr" anchorCtr="0">
              <a:noAutofit/>
            </a:bodyPr>
            <a:lstStyle/>
            <a:p>
              <a:pPr algn="ctr" defTabSz="488954">
                <a:lnSpc>
                  <a:spcPct val="90000"/>
                </a:lnSpc>
                <a:spcBef>
                  <a:spcPct val="0"/>
                </a:spcBef>
                <a:spcAft>
                  <a:spcPct val="35000"/>
                </a:spcAft>
              </a:pPr>
              <a:r>
                <a:rPr lang="en-US" sz="1176" b="1" dirty="0">
                  <a:solidFill>
                    <a:schemeClr val="bg1"/>
                  </a:solidFill>
                </a:rPr>
                <a:t>DCO</a:t>
              </a:r>
            </a:p>
            <a:p>
              <a:pPr algn="ctr" defTabSz="488954">
                <a:lnSpc>
                  <a:spcPct val="90000"/>
                </a:lnSpc>
                <a:spcBef>
                  <a:spcPct val="0"/>
                </a:spcBef>
                <a:spcAft>
                  <a:spcPct val="35000"/>
                </a:spcAft>
              </a:pPr>
              <a:r>
                <a:rPr lang="en-US" sz="1176" b="1" dirty="0">
                  <a:solidFill>
                    <a:schemeClr val="bg1"/>
                  </a:solidFill>
                </a:rPr>
                <a:t>Repository</a:t>
              </a:r>
            </a:p>
          </p:txBody>
        </p:sp>
      </p:grpSp>
      <p:sp>
        <p:nvSpPr>
          <p:cNvPr id="58" name="Oval 57"/>
          <p:cNvSpPr/>
          <p:nvPr/>
        </p:nvSpPr>
        <p:spPr>
          <a:xfrm>
            <a:off x="3969161" y="1342042"/>
            <a:ext cx="1210174" cy="739550"/>
          </a:xfrm>
          <a:prstGeom prst="ellipse">
            <a:avLst/>
          </a:prstGeom>
          <a:solidFill>
            <a:schemeClr val="accent1"/>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8288" rIns="18288" anchor="ctr" anchorCtr="0"/>
          <a:lstStyle/>
          <a:p>
            <a:pPr algn="ctr"/>
            <a:r>
              <a:rPr lang="en-US" sz="1050" dirty="0"/>
              <a:t>Application Profile</a:t>
            </a:r>
          </a:p>
        </p:txBody>
      </p:sp>
      <p:sp>
        <p:nvSpPr>
          <p:cNvPr id="61" name="Right Arrow 60"/>
          <p:cNvSpPr/>
          <p:nvPr/>
        </p:nvSpPr>
        <p:spPr>
          <a:xfrm rot="5400000">
            <a:off x="4409126" y="2130930"/>
            <a:ext cx="346342" cy="304800"/>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62" name="Right Arrow 61"/>
          <p:cNvSpPr/>
          <p:nvPr/>
        </p:nvSpPr>
        <p:spPr>
          <a:xfrm rot="16200000">
            <a:off x="4398830" y="3159486"/>
            <a:ext cx="346342" cy="304800"/>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63" name="Right Arrow 62"/>
          <p:cNvSpPr/>
          <p:nvPr/>
        </p:nvSpPr>
        <p:spPr>
          <a:xfrm rot="12346057">
            <a:off x="4917155" y="2983013"/>
            <a:ext cx="461854" cy="228568"/>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64" name="Right Arrow 63"/>
          <p:cNvSpPr/>
          <p:nvPr/>
        </p:nvSpPr>
        <p:spPr>
          <a:xfrm rot="9252925">
            <a:off x="4920102" y="2402677"/>
            <a:ext cx="461854" cy="228568"/>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65" name="Right Arrow 64"/>
          <p:cNvSpPr/>
          <p:nvPr/>
        </p:nvSpPr>
        <p:spPr>
          <a:xfrm rot="19853026">
            <a:off x="3762414" y="2939926"/>
            <a:ext cx="461854" cy="228568"/>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66" name="Right Arrow 65"/>
          <p:cNvSpPr/>
          <p:nvPr/>
        </p:nvSpPr>
        <p:spPr>
          <a:xfrm rot="1412707">
            <a:off x="3756948" y="2428695"/>
            <a:ext cx="461854" cy="228568"/>
          </a:xfrm>
          <a:prstGeom prst="rightArrow">
            <a:avLst/>
          </a:prstGeom>
          <a:solidFill>
            <a:schemeClr val="accent2">
              <a:lumMod val="20000"/>
              <a:lumOff val="80000"/>
            </a:schemeClr>
          </a:solidFill>
          <a:ln>
            <a:solidFill>
              <a:schemeClr val="accent1">
                <a:lumMod val="40000"/>
                <a:lumOff val="60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91435" tIns="45718" rIns="91435" bIns="45718" rtlCol="0" anchor="ctr"/>
          <a:lstStyle/>
          <a:p>
            <a:pPr algn="ctr"/>
            <a:endParaRPr lang="en-US" sz="1324"/>
          </a:p>
        </p:txBody>
      </p:sp>
      <p:sp>
        <p:nvSpPr>
          <p:cNvPr id="50" name="Title 1"/>
          <p:cNvSpPr>
            <a:spLocks noGrp="1"/>
          </p:cNvSpPr>
          <p:nvPr>
            <p:ph type="title"/>
          </p:nvPr>
        </p:nvSpPr>
        <p:spPr>
          <a:xfrm>
            <a:off x="299003" y="158664"/>
            <a:ext cx="8540592" cy="461597"/>
          </a:xfrm>
        </p:spPr>
        <p:txBody>
          <a:bodyPr/>
          <a:lstStyle/>
          <a:p>
            <a:r>
              <a:rPr lang="en-US" dirty="0"/>
              <a:t>“Doing DCO</a:t>
            </a:r>
            <a:r>
              <a:rPr lang="en-US"/>
              <a:t>” is Using </a:t>
            </a:r>
            <a:r>
              <a:rPr lang="en-US" dirty="0"/>
              <a:t>Pega as a Repository</a:t>
            </a:r>
          </a:p>
        </p:txBody>
      </p:sp>
    </p:spTree>
    <p:extLst>
      <p:ext uri="{BB962C8B-B14F-4D97-AF65-F5344CB8AC3E}">
        <p14:creationId xmlns:p14="http://schemas.microsoft.com/office/powerpoint/2010/main" val="78968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circle(in)">
                                      <p:cBhvr>
                                        <p:cTn id="16" dur="2000"/>
                                        <p:tgtEl>
                                          <p:spTgt spid="4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ircle(in)">
                                      <p:cBhvr>
                                        <p:cTn id="19" dur="2000"/>
                                        <p:tgtEl>
                                          <p:spTgt spid="4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circle(in)">
                                      <p:cBhvr>
                                        <p:cTn id="22" dur="2000"/>
                                        <p:tgtEl>
                                          <p:spTgt spid="4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circle(in)">
                                      <p:cBhvr>
                                        <p:cTn id="25" dur="2000"/>
                                        <p:tgtEl>
                                          <p:spTgt spid="5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ircle(in)">
                                      <p:cBhvr>
                                        <p:cTn id="28" dur="2000"/>
                                        <p:tgtEl>
                                          <p:spTgt spid="3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1" grpId="0" animBg="1"/>
      <p:bldP spid="22" grpId="0" animBg="1"/>
      <p:bldP spid="23" grpId="0" animBg="1"/>
      <p:bldP spid="24" grpId="0" animBg="1"/>
      <p:bldP spid="6" grpId="0" animBg="1"/>
      <p:bldP spid="26" grpId="0" animBg="1"/>
      <p:bldP spid="27" grpId="0" animBg="1"/>
      <p:bldP spid="28" grpId="0" animBg="1"/>
      <p:bldP spid="29" grpId="0" animBg="1"/>
      <p:bldP spid="31" grpId="0" animBg="1"/>
      <p:bldP spid="33" grpId="0" animBg="1"/>
      <p:bldP spid="42" grpId="0" animBg="1"/>
      <p:bldP spid="45" grpId="0" animBg="1"/>
      <p:bldP spid="48" grpId="0" animBg="1"/>
      <p:bldP spid="52" grpId="0" animBg="1"/>
      <p:bldP spid="58" grpId="0" animBg="1"/>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Direct Capture of Objectives</a:t>
            </a:r>
          </a:p>
        </p:txBody>
      </p:sp>
      <p:sp>
        <p:nvSpPr>
          <p:cNvPr id="3" name="Text Placeholder 2"/>
          <p:cNvSpPr>
            <a:spLocks noGrp="1"/>
          </p:cNvSpPr>
          <p:nvPr>
            <p:ph type="body" sz="quarter" idx="13"/>
          </p:nvPr>
        </p:nvSpPr>
        <p:spPr>
          <a:xfrm>
            <a:off x="365125" y="748107"/>
            <a:ext cx="8540547" cy="261494"/>
          </a:xfrm>
        </p:spPr>
        <p:txBody>
          <a:bodyPr/>
          <a:lstStyle/>
          <a:p>
            <a:r>
              <a:rPr lang="en-US" dirty="0"/>
              <a:t>DCO is NOT…</a:t>
            </a:r>
          </a:p>
        </p:txBody>
      </p:sp>
      <p:sp>
        <p:nvSpPr>
          <p:cNvPr id="6" name="Content Placeholder 5"/>
          <p:cNvSpPr>
            <a:spLocks noGrp="1"/>
          </p:cNvSpPr>
          <p:nvPr>
            <p:ph type="body" sz="quarter" idx="11"/>
          </p:nvPr>
        </p:nvSpPr>
        <p:spPr>
          <a:xfrm>
            <a:off x="304249" y="1237975"/>
            <a:ext cx="8544049" cy="3365762"/>
          </a:xfrm>
        </p:spPr>
        <p:txBody>
          <a:bodyPr/>
          <a:lstStyle/>
          <a:p>
            <a:r>
              <a:rPr lang="en-US" dirty="0"/>
              <a:t>Something that increases overall effort</a:t>
            </a:r>
          </a:p>
          <a:p>
            <a:r>
              <a:rPr lang="en-US" dirty="0"/>
              <a:t>A single tool</a:t>
            </a:r>
          </a:p>
          <a:p>
            <a:r>
              <a:rPr lang="en-US" dirty="0"/>
              <a:t>Something done at a point in time</a:t>
            </a:r>
          </a:p>
          <a:p>
            <a:r>
              <a:rPr lang="en-US" dirty="0"/>
              <a:t>A methodology or a single event in the methodology process</a:t>
            </a:r>
          </a:p>
          <a:p>
            <a:r>
              <a:rPr lang="en-US" dirty="0"/>
              <a:t>Only done in “DCO Sessions” or in other meetings</a:t>
            </a:r>
          </a:p>
          <a:p>
            <a:r>
              <a:rPr lang="en-US" dirty="0"/>
              <a:t>A replacement for effective management and test tools </a:t>
            </a:r>
            <a:br>
              <a:rPr lang="en-US" dirty="0"/>
            </a:br>
            <a:r>
              <a:rPr lang="en-US" dirty="0"/>
              <a:t>(it complements them)</a:t>
            </a:r>
          </a:p>
        </p:txBody>
      </p:sp>
      <p:grpSp>
        <p:nvGrpSpPr>
          <p:cNvPr id="2" name="Group 4"/>
          <p:cNvGrpSpPr>
            <a:grpSpLocks noChangeAspect="1"/>
          </p:cNvGrpSpPr>
          <p:nvPr/>
        </p:nvGrpSpPr>
        <p:grpSpPr bwMode="auto">
          <a:xfrm>
            <a:off x="1804199" y="411254"/>
            <a:ext cx="4495856" cy="4495856"/>
            <a:chOff x="5065" y="2672"/>
            <a:chExt cx="1302" cy="1302"/>
          </a:xfrm>
        </p:grpSpPr>
        <p:sp>
          <p:nvSpPr>
            <p:cNvPr id="9" name="Freeform 8"/>
            <p:cNvSpPr>
              <a:spLocks noEditPoints="1"/>
            </p:cNvSpPr>
            <p:nvPr/>
          </p:nvSpPr>
          <p:spPr bwMode="auto">
            <a:xfrm>
              <a:off x="5065" y="2672"/>
              <a:ext cx="1302" cy="1302"/>
            </a:xfrm>
            <a:custGeom>
              <a:avLst/>
              <a:gdLst>
                <a:gd name="T0" fmla="*/ 476 w 1302"/>
                <a:gd name="T1" fmla="*/ 23 h 1302"/>
                <a:gd name="T2" fmla="*/ 301 w 1302"/>
                <a:gd name="T3" fmla="*/ 102 h 1302"/>
                <a:gd name="T4" fmla="*/ 158 w 1302"/>
                <a:gd name="T5" fmla="*/ 225 h 1302"/>
                <a:gd name="T6" fmla="*/ 59 w 1302"/>
                <a:gd name="T7" fmla="*/ 382 h 1302"/>
                <a:gd name="T8" fmla="*/ 6 w 1302"/>
                <a:gd name="T9" fmla="*/ 566 h 1302"/>
                <a:gd name="T10" fmla="*/ 9 w 1302"/>
                <a:gd name="T11" fmla="*/ 762 h 1302"/>
                <a:gd name="T12" fmla="*/ 44 w 1302"/>
                <a:gd name="T13" fmla="*/ 888 h 1302"/>
                <a:gd name="T14" fmla="*/ 140 w 1302"/>
                <a:gd name="T15" fmla="*/ 1054 h 1302"/>
                <a:gd name="T16" fmla="*/ 275 w 1302"/>
                <a:gd name="T17" fmla="*/ 1182 h 1302"/>
                <a:gd name="T18" fmla="*/ 444 w 1302"/>
                <a:gd name="T19" fmla="*/ 1267 h 1302"/>
                <a:gd name="T20" fmla="*/ 631 w 1302"/>
                <a:gd name="T21" fmla="*/ 1302 h 1302"/>
                <a:gd name="T22" fmla="*/ 762 w 1302"/>
                <a:gd name="T23" fmla="*/ 1290 h 1302"/>
                <a:gd name="T24" fmla="*/ 946 w 1302"/>
                <a:gd name="T25" fmla="*/ 1229 h 1302"/>
                <a:gd name="T26" fmla="*/ 1101 w 1302"/>
                <a:gd name="T27" fmla="*/ 1121 h 1302"/>
                <a:gd name="T28" fmla="*/ 1214 w 1302"/>
                <a:gd name="T29" fmla="*/ 972 h 1302"/>
                <a:gd name="T30" fmla="*/ 1284 w 1302"/>
                <a:gd name="T31" fmla="*/ 797 h 1302"/>
                <a:gd name="T32" fmla="*/ 1299 w 1302"/>
                <a:gd name="T33" fmla="*/ 607 h 1302"/>
                <a:gd name="T34" fmla="*/ 1279 w 1302"/>
                <a:gd name="T35" fmla="*/ 476 h 1302"/>
                <a:gd name="T36" fmla="*/ 1200 w 1302"/>
                <a:gd name="T37" fmla="*/ 301 h 1302"/>
                <a:gd name="T38" fmla="*/ 1074 w 1302"/>
                <a:gd name="T39" fmla="*/ 158 h 1302"/>
                <a:gd name="T40" fmla="*/ 917 w 1302"/>
                <a:gd name="T41" fmla="*/ 58 h 1302"/>
                <a:gd name="T42" fmla="*/ 736 w 1302"/>
                <a:gd name="T43" fmla="*/ 6 h 1302"/>
                <a:gd name="T44" fmla="*/ 540 w 1302"/>
                <a:gd name="T45" fmla="*/ 9 h 1302"/>
                <a:gd name="T46" fmla="*/ 742 w 1302"/>
                <a:gd name="T47" fmla="*/ 1185 h 1302"/>
                <a:gd name="T48" fmla="*/ 581 w 1302"/>
                <a:gd name="T49" fmla="*/ 1188 h 1302"/>
                <a:gd name="T50" fmla="*/ 429 w 1302"/>
                <a:gd name="T51" fmla="*/ 1144 h 1302"/>
                <a:gd name="T52" fmla="*/ 298 w 1302"/>
                <a:gd name="T53" fmla="*/ 1060 h 1302"/>
                <a:gd name="T54" fmla="*/ 196 w 1302"/>
                <a:gd name="T55" fmla="*/ 943 h 1302"/>
                <a:gd name="T56" fmla="*/ 129 w 1302"/>
                <a:gd name="T57" fmla="*/ 797 h 1302"/>
                <a:gd name="T58" fmla="*/ 111 w 1302"/>
                <a:gd name="T59" fmla="*/ 686 h 1302"/>
                <a:gd name="T60" fmla="*/ 123 w 1302"/>
                <a:gd name="T61" fmla="*/ 528 h 1302"/>
                <a:gd name="T62" fmla="*/ 181 w 1302"/>
                <a:gd name="T63" fmla="*/ 382 h 1302"/>
                <a:gd name="T64" fmla="*/ 277 w 1302"/>
                <a:gd name="T65" fmla="*/ 260 h 1302"/>
                <a:gd name="T66" fmla="*/ 403 w 1302"/>
                <a:gd name="T67" fmla="*/ 166 h 1302"/>
                <a:gd name="T68" fmla="*/ 558 w 1302"/>
                <a:gd name="T69" fmla="*/ 117 h 1302"/>
                <a:gd name="T70" fmla="*/ 669 w 1302"/>
                <a:gd name="T71" fmla="*/ 108 h 1302"/>
                <a:gd name="T72" fmla="*/ 823 w 1302"/>
                <a:gd name="T73" fmla="*/ 137 h 1302"/>
                <a:gd name="T74" fmla="*/ 963 w 1302"/>
                <a:gd name="T75" fmla="*/ 207 h 1302"/>
                <a:gd name="T76" fmla="*/ 1077 w 1302"/>
                <a:gd name="T77" fmla="*/ 315 h 1302"/>
                <a:gd name="T78" fmla="*/ 1156 w 1302"/>
                <a:gd name="T79" fmla="*/ 452 h 1302"/>
                <a:gd name="T80" fmla="*/ 1185 w 1302"/>
                <a:gd name="T81" fmla="*/ 558 h 1302"/>
                <a:gd name="T82" fmla="*/ 1188 w 1302"/>
                <a:gd name="T83" fmla="*/ 721 h 1302"/>
                <a:gd name="T84" fmla="*/ 1144 w 1302"/>
                <a:gd name="T85" fmla="*/ 873 h 1302"/>
                <a:gd name="T86" fmla="*/ 1063 w 1302"/>
                <a:gd name="T87" fmla="*/ 1004 h 1302"/>
                <a:gd name="T88" fmla="*/ 943 w 1302"/>
                <a:gd name="T89" fmla="*/ 1107 h 1302"/>
                <a:gd name="T90" fmla="*/ 797 w 1302"/>
                <a:gd name="T91" fmla="*/ 1174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2" h="1302">
                  <a:moveTo>
                    <a:pt x="540" y="9"/>
                  </a:moveTo>
                  <a:lnTo>
                    <a:pt x="540" y="9"/>
                  </a:lnTo>
                  <a:lnTo>
                    <a:pt x="476" y="23"/>
                  </a:lnTo>
                  <a:lnTo>
                    <a:pt x="415" y="44"/>
                  </a:lnTo>
                  <a:lnTo>
                    <a:pt x="356" y="70"/>
                  </a:lnTo>
                  <a:lnTo>
                    <a:pt x="301" y="102"/>
                  </a:lnTo>
                  <a:lnTo>
                    <a:pt x="248" y="140"/>
                  </a:lnTo>
                  <a:lnTo>
                    <a:pt x="202" y="181"/>
                  </a:lnTo>
                  <a:lnTo>
                    <a:pt x="158" y="225"/>
                  </a:lnTo>
                  <a:lnTo>
                    <a:pt x="120" y="274"/>
                  </a:lnTo>
                  <a:lnTo>
                    <a:pt x="85" y="327"/>
                  </a:lnTo>
                  <a:lnTo>
                    <a:pt x="59" y="382"/>
                  </a:lnTo>
                  <a:lnTo>
                    <a:pt x="35" y="441"/>
                  </a:lnTo>
                  <a:lnTo>
                    <a:pt x="18" y="502"/>
                  </a:lnTo>
                  <a:lnTo>
                    <a:pt x="6" y="566"/>
                  </a:lnTo>
                  <a:lnTo>
                    <a:pt x="0" y="631"/>
                  </a:lnTo>
                  <a:lnTo>
                    <a:pt x="3" y="695"/>
                  </a:lnTo>
                  <a:lnTo>
                    <a:pt x="9" y="762"/>
                  </a:lnTo>
                  <a:lnTo>
                    <a:pt x="9" y="762"/>
                  </a:lnTo>
                  <a:lnTo>
                    <a:pt x="24" y="826"/>
                  </a:lnTo>
                  <a:lnTo>
                    <a:pt x="44" y="888"/>
                  </a:lnTo>
                  <a:lnTo>
                    <a:pt x="70" y="946"/>
                  </a:lnTo>
                  <a:lnTo>
                    <a:pt x="102" y="1001"/>
                  </a:lnTo>
                  <a:lnTo>
                    <a:pt x="140" y="1054"/>
                  </a:lnTo>
                  <a:lnTo>
                    <a:pt x="181" y="1101"/>
                  </a:lnTo>
                  <a:lnTo>
                    <a:pt x="228" y="1144"/>
                  </a:lnTo>
                  <a:lnTo>
                    <a:pt x="275" y="1182"/>
                  </a:lnTo>
                  <a:lnTo>
                    <a:pt x="327" y="1215"/>
                  </a:lnTo>
                  <a:lnTo>
                    <a:pt x="385" y="1244"/>
                  </a:lnTo>
                  <a:lnTo>
                    <a:pt x="444" y="1267"/>
                  </a:lnTo>
                  <a:lnTo>
                    <a:pt x="502" y="1285"/>
                  </a:lnTo>
                  <a:lnTo>
                    <a:pt x="566" y="1296"/>
                  </a:lnTo>
                  <a:lnTo>
                    <a:pt x="631" y="1302"/>
                  </a:lnTo>
                  <a:lnTo>
                    <a:pt x="695" y="1299"/>
                  </a:lnTo>
                  <a:lnTo>
                    <a:pt x="762" y="1290"/>
                  </a:lnTo>
                  <a:lnTo>
                    <a:pt x="762" y="1290"/>
                  </a:lnTo>
                  <a:lnTo>
                    <a:pt x="826" y="1276"/>
                  </a:lnTo>
                  <a:lnTo>
                    <a:pt x="888" y="1255"/>
                  </a:lnTo>
                  <a:lnTo>
                    <a:pt x="946" y="1229"/>
                  </a:lnTo>
                  <a:lnTo>
                    <a:pt x="1001" y="1197"/>
                  </a:lnTo>
                  <a:lnTo>
                    <a:pt x="1054" y="1162"/>
                  </a:lnTo>
                  <a:lnTo>
                    <a:pt x="1101" y="1121"/>
                  </a:lnTo>
                  <a:lnTo>
                    <a:pt x="1144" y="1074"/>
                  </a:lnTo>
                  <a:lnTo>
                    <a:pt x="1182" y="1025"/>
                  </a:lnTo>
                  <a:lnTo>
                    <a:pt x="1214" y="972"/>
                  </a:lnTo>
                  <a:lnTo>
                    <a:pt x="1244" y="917"/>
                  </a:lnTo>
                  <a:lnTo>
                    <a:pt x="1267" y="858"/>
                  </a:lnTo>
                  <a:lnTo>
                    <a:pt x="1284" y="797"/>
                  </a:lnTo>
                  <a:lnTo>
                    <a:pt x="1296" y="736"/>
                  </a:lnTo>
                  <a:lnTo>
                    <a:pt x="1302" y="671"/>
                  </a:lnTo>
                  <a:lnTo>
                    <a:pt x="1299" y="607"/>
                  </a:lnTo>
                  <a:lnTo>
                    <a:pt x="1293" y="540"/>
                  </a:lnTo>
                  <a:lnTo>
                    <a:pt x="1293" y="540"/>
                  </a:lnTo>
                  <a:lnTo>
                    <a:pt x="1279" y="476"/>
                  </a:lnTo>
                  <a:lnTo>
                    <a:pt x="1258" y="414"/>
                  </a:lnTo>
                  <a:lnTo>
                    <a:pt x="1232" y="353"/>
                  </a:lnTo>
                  <a:lnTo>
                    <a:pt x="1200" y="301"/>
                  </a:lnTo>
                  <a:lnTo>
                    <a:pt x="1162" y="248"/>
                  </a:lnTo>
                  <a:lnTo>
                    <a:pt x="1121" y="201"/>
                  </a:lnTo>
                  <a:lnTo>
                    <a:pt x="1074" y="158"/>
                  </a:lnTo>
                  <a:lnTo>
                    <a:pt x="1025" y="120"/>
                  </a:lnTo>
                  <a:lnTo>
                    <a:pt x="972" y="85"/>
                  </a:lnTo>
                  <a:lnTo>
                    <a:pt x="917" y="58"/>
                  </a:lnTo>
                  <a:lnTo>
                    <a:pt x="858" y="35"/>
                  </a:lnTo>
                  <a:lnTo>
                    <a:pt x="800" y="17"/>
                  </a:lnTo>
                  <a:lnTo>
                    <a:pt x="736" y="6"/>
                  </a:lnTo>
                  <a:lnTo>
                    <a:pt x="672" y="0"/>
                  </a:lnTo>
                  <a:lnTo>
                    <a:pt x="607" y="0"/>
                  </a:lnTo>
                  <a:lnTo>
                    <a:pt x="540" y="9"/>
                  </a:lnTo>
                  <a:lnTo>
                    <a:pt x="540" y="9"/>
                  </a:lnTo>
                  <a:close/>
                  <a:moveTo>
                    <a:pt x="742" y="1185"/>
                  </a:moveTo>
                  <a:lnTo>
                    <a:pt x="742" y="1185"/>
                  </a:lnTo>
                  <a:lnTo>
                    <a:pt x="689" y="1191"/>
                  </a:lnTo>
                  <a:lnTo>
                    <a:pt x="634" y="1191"/>
                  </a:lnTo>
                  <a:lnTo>
                    <a:pt x="581" y="1188"/>
                  </a:lnTo>
                  <a:lnTo>
                    <a:pt x="528" y="1180"/>
                  </a:lnTo>
                  <a:lnTo>
                    <a:pt x="476" y="1165"/>
                  </a:lnTo>
                  <a:lnTo>
                    <a:pt x="429" y="1144"/>
                  </a:lnTo>
                  <a:lnTo>
                    <a:pt x="383" y="1121"/>
                  </a:lnTo>
                  <a:lnTo>
                    <a:pt x="339" y="1092"/>
                  </a:lnTo>
                  <a:lnTo>
                    <a:pt x="298" y="1060"/>
                  </a:lnTo>
                  <a:lnTo>
                    <a:pt x="260" y="1025"/>
                  </a:lnTo>
                  <a:lnTo>
                    <a:pt x="225" y="987"/>
                  </a:lnTo>
                  <a:lnTo>
                    <a:pt x="196" y="943"/>
                  </a:lnTo>
                  <a:lnTo>
                    <a:pt x="169" y="896"/>
                  </a:lnTo>
                  <a:lnTo>
                    <a:pt x="146" y="850"/>
                  </a:lnTo>
                  <a:lnTo>
                    <a:pt x="129" y="797"/>
                  </a:lnTo>
                  <a:lnTo>
                    <a:pt x="117" y="742"/>
                  </a:lnTo>
                  <a:lnTo>
                    <a:pt x="117" y="742"/>
                  </a:lnTo>
                  <a:lnTo>
                    <a:pt x="111" y="686"/>
                  </a:lnTo>
                  <a:lnTo>
                    <a:pt x="108" y="633"/>
                  </a:lnTo>
                  <a:lnTo>
                    <a:pt x="114" y="581"/>
                  </a:lnTo>
                  <a:lnTo>
                    <a:pt x="123" y="528"/>
                  </a:lnTo>
                  <a:lnTo>
                    <a:pt x="137" y="476"/>
                  </a:lnTo>
                  <a:lnTo>
                    <a:pt x="158" y="429"/>
                  </a:lnTo>
                  <a:lnTo>
                    <a:pt x="181" y="382"/>
                  </a:lnTo>
                  <a:lnTo>
                    <a:pt x="207" y="339"/>
                  </a:lnTo>
                  <a:lnTo>
                    <a:pt x="240" y="298"/>
                  </a:lnTo>
                  <a:lnTo>
                    <a:pt x="277" y="260"/>
                  </a:lnTo>
                  <a:lnTo>
                    <a:pt x="315" y="225"/>
                  </a:lnTo>
                  <a:lnTo>
                    <a:pt x="359" y="193"/>
                  </a:lnTo>
                  <a:lnTo>
                    <a:pt x="403" y="166"/>
                  </a:lnTo>
                  <a:lnTo>
                    <a:pt x="453" y="146"/>
                  </a:lnTo>
                  <a:lnTo>
                    <a:pt x="505" y="128"/>
                  </a:lnTo>
                  <a:lnTo>
                    <a:pt x="558" y="117"/>
                  </a:lnTo>
                  <a:lnTo>
                    <a:pt x="558" y="117"/>
                  </a:lnTo>
                  <a:lnTo>
                    <a:pt x="613" y="108"/>
                  </a:lnTo>
                  <a:lnTo>
                    <a:pt x="669" y="108"/>
                  </a:lnTo>
                  <a:lnTo>
                    <a:pt x="721" y="114"/>
                  </a:lnTo>
                  <a:lnTo>
                    <a:pt x="774" y="122"/>
                  </a:lnTo>
                  <a:lnTo>
                    <a:pt x="823" y="137"/>
                  </a:lnTo>
                  <a:lnTo>
                    <a:pt x="873" y="155"/>
                  </a:lnTo>
                  <a:lnTo>
                    <a:pt x="920" y="181"/>
                  </a:lnTo>
                  <a:lnTo>
                    <a:pt x="963" y="207"/>
                  </a:lnTo>
                  <a:lnTo>
                    <a:pt x="1004" y="239"/>
                  </a:lnTo>
                  <a:lnTo>
                    <a:pt x="1042" y="274"/>
                  </a:lnTo>
                  <a:lnTo>
                    <a:pt x="1077" y="315"/>
                  </a:lnTo>
                  <a:lnTo>
                    <a:pt x="1106" y="359"/>
                  </a:lnTo>
                  <a:lnTo>
                    <a:pt x="1133" y="403"/>
                  </a:lnTo>
                  <a:lnTo>
                    <a:pt x="1156" y="452"/>
                  </a:lnTo>
                  <a:lnTo>
                    <a:pt x="1174" y="505"/>
                  </a:lnTo>
                  <a:lnTo>
                    <a:pt x="1185" y="558"/>
                  </a:lnTo>
                  <a:lnTo>
                    <a:pt x="1185" y="558"/>
                  </a:lnTo>
                  <a:lnTo>
                    <a:pt x="1191" y="613"/>
                  </a:lnTo>
                  <a:lnTo>
                    <a:pt x="1194" y="669"/>
                  </a:lnTo>
                  <a:lnTo>
                    <a:pt x="1188" y="721"/>
                  </a:lnTo>
                  <a:lnTo>
                    <a:pt x="1179" y="774"/>
                  </a:lnTo>
                  <a:lnTo>
                    <a:pt x="1165" y="823"/>
                  </a:lnTo>
                  <a:lnTo>
                    <a:pt x="1144" y="873"/>
                  </a:lnTo>
                  <a:lnTo>
                    <a:pt x="1121" y="920"/>
                  </a:lnTo>
                  <a:lnTo>
                    <a:pt x="1095" y="963"/>
                  </a:lnTo>
                  <a:lnTo>
                    <a:pt x="1063" y="1004"/>
                  </a:lnTo>
                  <a:lnTo>
                    <a:pt x="1025" y="1042"/>
                  </a:lnTo>
                  <a:lnTo>
                    <a:pt x="987" y="1077"/>
                  </a:lnTo>
                  <a:lnTo>
                    <a:pt x="943" y="1107"/>
                  </a:lnTo>
                  <a:lnTo>
                    <a:pt x="896" y="1133"/>
                  </a:lnTo>
                  <a:lnTo>
                    <a:pt x="850" y="1156"/>
                  </a:lnTo>
                  <a:lnTo>
                    <a:pt x="797" y="1174"/>
                  </a:lnTo>
                  <a:lnTo>
                    <a:pt x="742" y="1185"/>
                  </a:lnTo>
                  <a:lnTo>
                    <a:pt x="742" y="1185"/>
                  </a:lnTo>
                  <a:close/>
                </a:path>
              </a:pathLst>
            </a:custGeom>
            <a:solidFill>
              <a:srgbClr val="FB1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p>
          </p:txBody>
        </p:sp>
        <p:sp>
          <p:nvSpPr>
            <p:cNvPr id="10" name="Freeform 9"/>
            <p:cNvSpPr>
              <a:spLocks/>
            </p:cNvSpPr>
            <p:nvPr/>
          </p:nvSpPr>
          <p:spPr bwMode="auto">
            <a:xfrm>
              <a:off x="5234" y="2897"/>
              <a:ext cx="932" cy="890"/>
            </a:xfrm>
            <a:custGeom>
              <a:avLst/>
              <a:gdLst>
                <a:gd name="T0" fmla="*/ 932 w 932"/>
                <a:gd name="T1" fmla="*/ 811 h 890"/>
                <a:gd name="T2" fmla="*/ 856 w 932"/>
                <a:gd name="T3" fmla="*/ 890 h 890"/>
                <a:gd name="T4" fmla="*/ 0 w 932"/>
                <a:gd name="T5" fmla="*/ 79 h 890"/>
                <a:gd name="T6" fmla="*/ 76 w 932"/>
                <a:gd name="T7" fmla="*/ 0 h 890"/>
                <a:gd name="T8" fmla="*/ 932 w 932"/>
                <a:gd name="T9" fmla="*/ 811 h 890"/>
              </a:gdLst>
              <a:ahLst/>
              <a:cxnLst>
                <a:cxn ang="0">
                  <a:pos x="T0" y="T1"/>
                </a:cxn>
                <a:cxn ang="0">
                  <a:pos x="T2" y="T3"/>
                </a:cxn>
                <a:cxn ang="0">
                  <a:pos x="T4" y="T5"/>
                </a:cxn>
                <a:cxn ang="0">
                  <a:pos x="T6" y="T7"/>
                </a:cxn>
                <a:cxn ang="0">
                  <a:pos x="T8" y="T9"/>
                </a:cxn>
              </a:cxnLst>
              <a:rect l="0" t="0" r="r" b="b"/>
              <a:pathLst>
                <a:path w="932" h="890">
                  <a:moveTo>
                    <a:pt x="932" y="811"/>
                  </a:moveTo>
                  <a:lnTo>
                    <a:pt x="856" y="890"/>
                  </a:lnTo>
                  <a:lnTo>
                    <a:pt x="0" y="79"/>
                  </a:lnTo>
                  <a:lnTo>
                    <a:pt x="76" y="0"/>
                  </a:lnTo>
                  <a:lnTo>
                    <a:pt x="932" y="811"/>
                  </a:lnTo>
                  <a:close/>
                </a:path>
              </a:pathLst>
            </a:custGeom>
            <a:solidFill>
              <a:srgbClr val="FB1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324"/>
            </a:p>
          </p:txBody>
        </p:sp>
      </p:grpSp>
    </p:spTree>
    <p:extLst>
      <p:ext uri="{BB962C8B-B14F-4D97-AF65-F5344CB8AC3E}">
        <p14:creationId xmlns:p14="http://schemas.microsoft.com/office/powerpoint/2010/main" val="2883699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Summing it Up</a:t>
            </a:r>
          </a:p>
        </p:txBody>
      </p:sp>
      <p:sp>
        <p:nvSpPr>
          <p:cNvPr id="6" name="Text Placeholder 5"/>
          <p:cNvSpPr>
            <a:spLocks noGrp="1"/>
          </p:cNvSpPr>
          <p:nvPr>
            <p:ph type="body" sz="quarter" idx="13"/>
          </p:nvPr>
        </p:nvSpPr>
        <p:spPr>
          <a:xfrm>
            <a:off x="365125" y="760837"/>
            <a:ext cx="8540547" cy="261494"/>
          </a:xfrm>
        </p:spPr>
        <p:txBody>
          <a:bodyPr/>
          <a:lstStyle/>
          <a:p>
            <a:r>
              <a:rPr lang="en-US" dirty="0"/>
              <a:t>DCO in less than 40 words</a:t>
            </a:r>
          </a:p>
        </p:txBody>
      </p:sp>
      <p:sp>
        <p:nvSpPr>
          <p:cNvPr id="5" name="Text Placeholder 4"/>
          <p:cNvSpPr>
            <a:spLocks noGrp="1"/>
          </p:cNvSpPr>
          <p:nvPr>
            <p:ph type="body" sz="quarter" idx="11"/>
          </p:nvPr>
        </p:nvSpPr>
        <p:spPr>
          <a:xfrm>
            <a:off x="304249" y="1270169"/>
            <a:ext cx="8544049" cy="3333567"/>
          </a:xfrm>
        </p:spPr>
        <p:txBody>
          <a:bodyPr/>
          <a:lstStyle/>
          <a:p>
            <a:r>
              <a:rPr lang="en-US" dirty="0"/>
              <a:t>Business &amp; IT collaboration is a software development best practice</a:t>
            </a:r>
          </a:p>
          <a:p>
            <a:r>
              <a:rPr lang="en-US" dirty="0"/>
              <a:t>Pega’s DCO capabilities make collaboration easier</a:t>
            </a:r>
          </a:p>
          <a:p>
            <a:r>
              <a:rPr lang="en-US" dirty="0"/>
              <a:t>We “do DCO” throughout the project </a:t>
            </a:r>
          </a:p>
          <a:p>
            <a:pPr lvl="1"/>
            <a:r>
              <a:rPr lang="en-US" dirty="0"/>
              <a:t>… anytime we enter application details in Pega 	</a:t>
            </a:r>
          </a:p>
          <a:p>
            <a:pPr lvl="1"/>
            <a:r>
              <a:rPr lang="en-US" dirty="0"/>
              <a:t>… whether we are working as a group, or working alone </a:t>
            </a:r>
          </a:p>
          <a:p>
            <a:pPr lvl="1"/>
            <a:endParaRPr lang="en-US" dirty="0"/>
          </a:p>
        </p:txBody>
      </p:sp>
    </p:spTree>
    <p:extLst>
      <p:ext uri="{BB962C8B-B14F-4D97-AF65-F5344CB8AC3E}">
        <p14:creationId xmlns:p14="http://schemas.microsoft.com/office/powerpoint/2010/main" val="239583113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92500" lnSpcReduction="20000"/>
          </a:bodyPr>
          <a:lstStyle/>
          <a:p>
            <a:r>
              <a:rPr lang="en-US" dirty="0" err="1"/>
              <a:t>Dco</a:t>
            </a:r>
            <a:r>
              <a:rPr lang="en-US" dirty="0"/>
              <a:t> artifacts: what do we get when we “do </a:t>
            </a:r>
            <a:r>
              <a:rPr lang="en-US" dirty="0" err="1"/>
              <a:t>dco</a:t>
            </a:r>
            <a:r>
              <a:rPr lang="en-US" dirty="0"/>
              <a:t>”?</a:t>
            </a:r>
          </a:p>
        </p:txBody>
      </p:sp>
    </p:spTree>
    <p:extLst>
      <p:ext uri="{BB962C8B-B14F-4D97-AF65-F5344CB8AC3E}">
        <p14:creationId xmlns:p14="http://schemas.microsoft.com/office/powerpoint/2010/main" val="2212189090"/>
      </p:ext>
    </p:extLst>
  </p:cSld>
  <p:clrMapOvr>
    <a:masterClrMapping/>
  </p:clrMapOvr>
</p:sld>
</file>

<file path=ppt/theme/theme1.xml><?xml version="1.0" encoding="utf-8"?>
<a:theme xmlns:a="http://schemas.openxmlformats.org/drawingml/2006/main" name="Pega">
  <a:themeElements>
    <a:clrScheme name="Pega">
      <a:dk1>
        <a:srgbClr val="1F2555"/>
      </a:dk1>
      <a:lt1>
        <a:srgbClr val="FFFFFF"/>
      </a:lt1>
      <a:dk2>
        <a:srgbClr val="00A6A7"/>
      </a:dk2>
      <a:lt2>
        <a:srgbClr val="F4F3F3"/>
      </a:lt2>
      <a:accent1>
        <a:srgbClr val="1F2555"/>
      </a:accent1>
      <a:accent2>
        <a:srgbClr val="00A6A7"/>
      </a:accent2>
      <a:accent3>
        <a:srgbClr val="EC5A28"/>
      </a:accent3>
      <a:accent4>
        <a:srgbClr val="F9CB55"/>
      </a:accent4>
      <a:accent5>
        <a:srgbClr val="D2D0CE"/>
      </a:accent5>
      <a:accent6>
        <a:srgbClr val="ABA9AB"/>
      </a:accent6>
      <a:hlink>
        <a:srgbClr val="1F2555"/>
      </a:hlink>
      <a:folHlink>
        <a:srgbClr val="1F2555"/>
      </a:folHlink>
    </a:clrScheme>
    <a:fontScheme name="Pega">
      <a:majorFont>
        <a:latin typeface="Open Sans"/>
        <a:ea typeface=""/>
        <a:cs typeface=""/>
      </a:majorFont>
      <a:minorFont>
        <a:latin typeface="Open Sans"/>
        <a:ea typeface=""/>
        <a:cs typeface=""/>
      </a:minorFont>
    </a:fontScheme>
    <a:fmtScheme name="Pega">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defRPr sz="1200"/>
        </a:defPPr>
      </a:lstStyle>
      <a:style>
        <a:lnRef idx="0">
          <a:schemeClr val="dk1"/>
        </a:lnRef>
        <a:fillRef idx="1">
          <a:schemeClr val="dk1"/>
        </a:fillRef>
        <a:effectRef idx="0">
          <a:schemeClr val="dk1"/>
        </a:effectRef>
        <a:fontRef idx="minor">
          <a:schemeClr val="lt1"/>
        </a:fontRef>
      </a:style>
    </a:spDef>
    <a:lnDef>
      <a:spPr>
        <a:ln w="6350" cap="sq"/>
      </a:spPr>
      <a:bodyPr/>
      <a:lstStyle/>
      <a:style>
        <a:lnRef idx="1">
          <a:schemeClr val="dk1"/>
        </a:lnRef>
        <a:fillRef idx="0">
          <a:schemeClr val="dk1"/>
        </a:fillRef>
        <a:effectRef idx="0">
          <a:schemeClr val="dk1"/>
        </a:effectRef>
        <a:fontRef idx="minor">
          <a:schemeClr val="lt1"/>
        </a:fontRef>
      </a:style>
    </a:lnDef>
    <a:txDef>
      <a:spPr>
        <a:noFill/>
      </a:spPr>
      <a:bodyPr wrap="square" lIns="0" tIns="0" rIns="0" bIns="0" rtlCol="0">
        <a:noAutofit/>
      </a:bodyPr>
      <a:lstStyle>
        <a:defPPr marL="182880" indent="-182880">
          <a:lnSpc>
            <a:spcPct val="100000"/>
          </a:lnSpc>
          <a:spcBef>
            <a:spcPts val="900"/>
          </a:spcBef>
          <a:buClr>
            <a:srgbClr val="00A6A7"/>
          </a:buClr>
          <a:buFont typeface="Calibri" pitchFamily="34" charset="0"/>
          <a:buChar char="•"/>
          <a:defRPr sz="1200"/>
        </a:defPPr>
      </a:lstStyle>
    </a:txDef>
  </a:objectDefaults>
  <a:extraClrSchemeLst/>
  <a:custClrLst>
    <a:custClr name="Dark Blue 75%">
      <a:srgbClr val="575C80"/>
    </a:custClr>
    <a:custClr name="Dark Blue 50%">
      <a:srgbClr val="8F92AA"/>
    </a:custClr>
    <a:custClr name="Dark Blue 25%">
      <a:srgbClr val="C7C8D4"/>
    </a:custClr>
    <a:custClr name="Teal 75%">
      <a:srgbClr val="40BCBD"/>
    </a:custClr>
    <a:custClr name="Teal 50%">
      <a:srgbClr val="7FD2D3"/>
    </a:custClr>
    <a:custClr name="Teal 25%">
      <a:srgbClr val="BFE9E9"/>
    </a:custClr>
    <a:custClr name="Orange 75%">
      <a:srgbClr val="F1835E"/>
    </a:custClr>
    <a:custClr name="Orange 50%">
      <a:srgbClr val="F5AC93"/>
    </a:custClr>
    <a:custClr name="Orange 25%">
      <a:srgbClr val="FAD6C9"/>
    </a:custClr>
    <a:custClr name="Yellow 75%">
      <a:srgbClr val="FBD880"/>
    </a:custClr>
    <a:custClr name="Yellow 50%">
      <a:srgbClr val="FCE5AA"/>
    </a:custClr>
    <a:custClr name="Yellow 25%">
      <a:srgbClr val="FDF2D4"/>
    </a:custClr>
    <a:custClr name="Light Grey 75%">
      <a:srgbClr val="DDDCDA"/>
    </a:custClr>
    <a:custClr name="Light Grey 50%">
      <a:srgbClr val="E8E7E6"/>
    </a:custClr>
    <a:custClr name="Light Grey 25%">
      <a:srgbClr val="F4F3F3"/>
    </a:custClr>
    <a:custClr name="Dark Grey 75%">
      <a:srgbClr val="C0BFC0"/>
    </a:custClr>
    <a:custClr name="Dark Grey 50%">
      <a:srgbClr val="D5D4D5"/>
    </a:custClr>
    <a:custClr name="Dark Grey 25%">
      <a:srgbClr val="EAE9EA"/>
    </a:custClr>
  </a:custClrLst>
  <a:extLst>
    <a:ext uri="{05A4C25C-085E-4340-85A3-A5531E510DB2}">
      <thm15:themeFamily xmlns:thm15="http://schemas.microsoft.com/office/thememl/2012/main" name="Corporate Presentation Template [Read-Only]" id="{4FD949DA-896F-437E-A770-E16444AEF926}" vid="{FCD4A450-697C-4C14-9F15-416156321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TotalTime>
  <Words>1368</Words>
  <Application>Microsoft Office PowerPoint</Application>
  <PresentationFormat>On-screen Show (16:9)</PresentationFormat>
  <Paragraphs>260</Paragraphs>
  <Slides>32</Slides>
  <Notes>11</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Gill Sans</vt:lpstr>
      <vt:lpstr>Open Sans</vt:lpstr>
      <vt:lpstr>Segoe UI Light</vt:lpstr>
      <vt:lpstr>Wingdings</vt:lpstr>
      <vt:lpstr>Pega</vt:lpstr>
      <vt:lpstr>Worksheet</vt:lpstr>
      <vt:lpstr>Direct Capture of Objectives</vt:lpstr>
      <vt:lpstr>Table of Contents</vt:lpstr>
      <vt:lpstr>PowerPoint Presentation</vt:lpstr>
      <vt:lpstr>What is Direct Capture of Objectives (DCO)?</vt:lpstr>
      <vt:lpstr>Direct Capture of Objectives</vt:lpstr>
      <vt:lpstr>“Doing DCO” is Using Pega as a Repository</vt:lpstr>
      <vt:lpstr>Direct Capture of Objectives</vt:lpstr>
      <vt:lpstr>Summing it Up</vt:lpstr>
      <vt:lpstr>PowerPoint Presentation</vt:lpstr>
      <vt:lpstr>Organizing DCO Artifacts: Cases</vt:lpstr>
      <vt:lpstr>Organizing DCO Artifacts: Stages</vt:lpstr>
      <vt:lpstr>DCO Artifacts: Scrum</vt:lpstr>
      <vt:lpstr>DCO Artifacts</vt:lpstr>
      <vt:lpstr>PowerPoint Presentation</vt:lpstr>
      <vt:lpstr>PowerPoint Presentation</vt:lpstr>
      <vt:lpstr>“Doing DCO” with Scrum</vt:lpstr>
      <vt:lpstr>“Doing DCO” Collaboratively</vt:lpstr>
      <vt:lpstr>Demo-Driven Development </vt:lpstr>
      <vt:lpstr>Strategic Application (SA) Gap Analysis </vt:lpstr>
      <vt:lpstr>“Doing DCO” </vt:lpstr>
      <vt:lpstr>Playback Sessions: Scrum </vt:lpstr>
      <vt:lpstr>Playback Sessions: Scrum </vt:lpstr>
      <vt:lpstr>Sample Sprint Calendar </vt:lpstr>
      <vt:lpstr>Open discussion</vt:lpstr>
      <vt:lpstr>PowerPoint Presentation</vt:lpstr>
      <vt:lpstr>DCO Planning Objectives </vt:lpstr>
      <vt:lpstr>SAMPLE- WorkBench Sliver 1A Inception DCO  Week 1 &amp; 2 At a Glance</vt:lpstr>
      <vt:lpstr>WorkBench Sliver 1A Inception DCO  Week 3 At a Glance</vt:lpstr>
      <vt:lpstr>WorkBench Sliver 1A Elaboration DCO  Week 1 &amp; 2 At a Glance </vt:lpstr>
      <vt:lpstr>WorkBench Sliver 1A Elaboration DCO  Week 3 At a Glance </vt:lpstr>
      <vt:lpstr>WorkBench Sliver 1A Elaboration DCO  Week 3 At a Glance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Open Sans Bold 20pt,  sentence case, one or two lines</dc:title>
  <dc:subject/>
  <dc:creator>Hirschkind, Ken</dc:creator>
  <cp:keywords/>
  <dc:description/>
  <cp:lastModifiedBy>Sultanik, Josh</cp:lastModifiedBy>
  <cp:revision>5</cp:revision>
  <dcterms:created xsi:type="dcterms:W3CDTF">2017-08-10T14:01:01Z</dcterms:created>
  <dcterms:modified xsi:type="dcterms:W3CDTF">2017-12-13T21:44:43Z</dcterms:modified>
  <cp:category/>
</cp:coreProperties>
</file>