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60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" userDrawn="1">
          <p15:clr>
            <a:srgbClr val="A4A3A4"/>
          </p15:clr>
        </p15:guide>
        <p15:guide id="2" pos="230" userDrawn="1">
          <p15:clr>
            <a:srgbClr val="A4A3A4"/>
          </p15:clr>
        </p15:guide>
        <p15:guide id="3" pos="5530" userDrawn="1">
          <p15:clr>
            <a:srgbClr val="A4A3A4"/>
          </p15:clr>
        </p15:guide>
        <p15:guide id="4" orient="horz" pos="518" userDrawn="1">
          <p15:clr>
            <a:srgbClr val="A4A3A4"/>
          </p15:clr>
        </p15:guide>
        <p15:guide id="5" orient="horz" pos="116" userDrawn="1">
          <p15:clr>
            <a:srgbClr val="A4A3A4"/>
          </p15:clr>
        </p15:guide>
        <p15:guide id="6" orient="horz" pos="2938" userDrawn="1">
          <p15:clr>
            <a:srgbClr val="A4A3A4"/>
          </p15:clr>
        </p15:guide>
        <p15:guide id="7" pos="1901" userDrawn="1">
          <p15:clr>
            <a:srgbClr val="A4A3A4"/>
          </p15:clr>
        </p15:guide>
        <p15:guide id="8" pos="2045" userDrawn="1">
          <p15:clr>
            <a:srgbClr val="A4A3A4"/>
          </p15:clr>
        </p15:guide>
        <p15:guide id="9" pos="2765" userDrawn="1">
          <p15:clr>
            <a:srgbClr val="A4A3A4"/>
          </p15:clr>
        </p15:guide>
        <p15:guide id="10" pos="2995" userDrawn="1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pos="3715" userDrawn="1">
          <p15:clr>
            <a:srgbClr val="A4A3A4"/>
          </p15:clr>
        </p15:guide>
        <p15:guide id="13" pos="3859" userDrawn="1">
          <p15:clr>
            <a:srgbClr val="A4A3A4"/>
          </p15:clr>
        </p15:guide>
        <p15:guide id="14" pos="46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07B5E3-C84D-437C-8577-B3E8D5512DED}">
  <a:tblStyle styleId="{7207B5E3-C84D-437C-8577-B3E8D5512DED}" styleName="Pega Table">
    <a:wholeTbl>
      <a:tcTxStyle>
        <a:fontRef idx="minor"/>
        <a:srgbClr val="1F255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1F2555"/>
              </a:solidFill>
            </a:ln>
          </a:top>
          <a:bottom>
            <a:ln w="6350">
              <a:solidFill>
                <a:srgbClr val="1F2555"/>
              </a:solidFill>
            </a:ln>
          </a:bottom>
          <a:insideH>
            <a:ln w="6350">
              <a:solidFill>
                <a:srgbClr val="1F2555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F4F3F3"/>
          </a:solidFill>
        </a:fill>
      </a:tcStyle>
    </a:band2H>
    <a:lastCol>
      <a:tcTxStyle b="on">
        <a:fontRef idx="major"/>
        <a:srgbClr val="1F2555"/>
      </a:tcTxStyle>
      <a:tcStyle>
        <a:tcBdr/>
      </a:tcStyle>
    </a:lastCol>
    <a:firstCol>
      <a:tcTxStyle b="on">
        <a:fontRef idx="major"/>
        <a:srgbClr val="1F2555"/>
      </a:tcTxStyle>
      <a:tcStyle>
        <a:tcBdr/>
      </a:tcStyle>
    </a:firstCol>
    <a:lastRow>
      <a:tcTxStyle b="on">
        <a:fontRef idx="major"/>
        <a:srgbClr val="1F2555"/>
      </a:tcTxStyle>
      <a:tcStyle>
        <a:tcBdr>
          <a:top>
            <a:ln w="19050">
              <a:solidFill>
                <a:srgbClr val="1F2555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/>
        <a:srgbClr val="1F2555"/>
      </a:tcTxStyle>
      <a:tcStyle>
        <a:tcBdr>
          <a:top>
            <a:ln>
              <a:noFill/>
            </a:ln>
          </a:top>
          <a:bottom>
            <a:ln w="19050">
              <a:solidFill>
                <a:srgbClr val="1F255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99"/>
  </p:normalViewPr>
  <p:slideViewPr>
    <p:cSldViewPr snapToObjects="1" showGuides="1">
      <p:cViewPr varScale="1">
        <p:scale>
          <a:sx n="149" d="100"/>
          <a:sy n="149" d="100"/>
        </p:scale>
        <p:origin x="348" y="114"/>
      </p:cViewPr>
      <p:guideLst>
        <p:guide orient="horz" pos="691"/>
        <p:guide pos="230"/>
        <p:guide pos="5530"/>
        <p:guide orient="horz" pos="518"/>
        <p:guide orient="horz" pos="116"/>
        <p:guide orient="horz" pos="2938"/>
        <p:guide pos="1901"/>
        <p:guide pos="2045"/>
        <p:guide pos="2765"/>
        <p:guide pos="2995"/>
        <p:guide pos="2880"/>
        <p:guide pos="3715"/>
        <p:guide pos="3859"/>
        <p:guide pos="46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70" d="100"/>
          <a:sy n="170" d="100"/>
        </p:scale>
        <p:origin x="65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9B710-7F01-EB43-9BF8-28DEC423E8B1}" type="datetimeFigureOut">
              <a:rPr lang="en-US" smtClean="0">
                <a:latin typeface="Calibri" charset="0"/>
                <a:ea typeface="Calibri" charset="0"/>
                <a:cs typeface="Calibri" charset="0"/>
              </a:rPr>
              <a:t>11/1/2017</a:t>
            </a:fld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E720-6155-8246-876A-0957C4ECF6FF}" type="slidenum">
              <a:rPr lang="en-US" smtClean="0">
                <a:latin typeface="Calibri" charset="0"/>
                <a:ea typeface="Calibri" charset="0"/>
                <a:cs typeface="Calibri" charset="0"/>
              </a:rPr>
              <a:t>‹#›</a:t>
            </a:fld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B98D73F-55EB-4C56-BE5C-F8B23998FF48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723E5092-789D-46B2-ACFC-5823A47F3C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5pPr>
    <a:lvl6pPr marL="22860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6pPr>
    <a:lvl7pPr marL="27432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7pPr>
    <a:lvl8pPr marL="32004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8pPr>
    <a:lvl9pPr marL="36576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5186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ChangeAspect="1"/>
          </p:cNvSpPr>
          <p:nvPr userDrawn="1"/>
        </p:nvSpPr>
        <p:spPr bwMode="hidden">
          <a:xfrm>
            <a:off x="7423150" y="3422650"/>
            <a:ext cx="1720850" cy="1720850"/>
          </a:xfrm>
          <a:prstGeom prst="rect">
            <a:avLst/>
          </a:prstGeom>
          <a:solidFill>
            <a:srgbClr val="1F25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spect="1"/>
          </p:cNvSpPr>
          <p:nvPr userDrawn="1"/>
        </p:nvSpPr>
        <p:spPr bwMode="hidden">
          <a:xfrm>
            <a:off x="0" y="3422650"/>
            <a:ext cx="7423150" cy="172085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5" y="3566160"/>
            <a:ext cx="6766560" cy="59436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5" y="4206240"/>
            <a:ext cx="6766560" cy="27369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en-US" dirty="0" smtClean="0"/>
              <a:t>Optional 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7596108" y="3659140"/>
            <a:ext cx="1374934" cy="123358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4544166"/>
            <a:ext cx="67665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00 Month 0000  | 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95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Grey">
    <p:bg>
      <p:bgPr>
        <a:solidFill>
          <a:srgbClr val="ABA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1F25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F9CB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2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ABA9AB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5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3246438" y="1215216"/>
            <a:ext cx="2651124" cy="271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6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Line Title with One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9267" y="726208"/>
            <a:ext cx="8544049" cy="4035889"/>
          </a:xfrm>
        </p:spPr>
        <p:txBody>
          <a:bodyPr lIns="137160"/>
          <a:lstStyle>
            <a:lvl1pPr marL="208360" indent="-208360">
              <a:buClr>
                <a:schemeClr val="bg2"/>
              </a:buClr>
              <a:defRPr lang="en-US" sz="2059" kern="1200" spc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37033" indent="-201707">
              <a:buClr>
                <a:schemeClr val="bg2"/>
              </a:buClr>
              <a:defRPr sz="1765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72358" indent="-201707">
              <a:buClr>
                <a:schemeClr val="bg2"/>
              </a:buClr>
              <a:defRPr sz="1471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41302" indent="-201707">
              <a:buClr>
                <a:schemeClr val="bg2"/>
              </a:buClr>
              <a:defRPr sz="1176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10245" indent="-201707">
              <a:buClr>
                <a:schemeClr val="bg2"/>
              </a:buClr>
              <a:defRPr sz="1176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28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098550"/>
            <a:ext cx="7058025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098550"/>
            <a:ext cx="4024314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098550"/>
            <a:ext cx="4024311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098550"/>
            <a:ext cx="2651760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5803" y="1098550"/>
            <a:ext cx="2651760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126480" y="1098550"/>
            <a:ext cx="2651760" cy="3563937"/>
          </a:xfrm>
        </p:spPr>
        <p:txBody>
          <a:bodyPr/>
          <a:lstStyle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822325"/>
            <a:ext cx="5532438" cy="2057400"/>
          </a:xfrm>
        </p:spPr>
        <p:txBody>
          <a:bodyPr>
            <a:noAutofit/>
          </a:bodyPr>
          <a:lstStyle>
            <a:lvl1pPr>
              <a:defRPr sz="4400" b="0" spc="-100" baseline="0"/>
            </a:lvl1pPr>
          </a:lstStyle>
          <a:p>
            <a:r>
              <a:rPr lang="en-US" dirty="0" smtClean="0"/>
              <a:t>Section header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6" y="3017520"/>
            <a:ext cx="5532438" cy="16449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9pPr>
          </a:lstStyle>
          <a:p>
            <a:r>
              <a:rPr lang="en-US" dirty="0" smtClean="0"/>
              <a:t>Optional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114300" y="4884196"/>
            <a:ext cx="685800" cy="198568"/>
          </a:xfrm>
          <a:prstGeom prst="rect">
            <a:avLst/>
          </a:prstGeom>
        </p:spPr>
      </p:pic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7424928" y="0"/>
            <a:ext cx="1719072" cy="1719072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7424928" y="1719072"/>
            <a:ext cx="1719072" cy="1705356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/>
          </p:nvPr>
        </p:nvSpPr>
        <p:spPr bwMode="gray">
          <a:xfrm>
            <a:off x="7424928" y="3424428"/>
            <a:ext cx="1719072" cy="1719072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Blue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114300" y="4884196"/>
            <a:ext cx="685800" cy="198568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2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Teal">
    <p:bg>
      <p:bgPr>
        <a:solidFill>
          <a:srgbClr val="00A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17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Orange">
    <p:bg>
      <p:bgPr>
        <a:solidFill>
          <a:srgbClr val="EC5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Yellow">
    <p:bg>
      <p:bgPr>
        <a:solidFill>
          <a:srgbClr val="F9C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hidden">
          <a:xfrm>
            <a:off x="914400" y="4823460"/>
            <a:ext cx="8229600" cy="32004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4823460"/>
            <a:ext cx="914400" cy="320040"/>
            <a:chOff x="0" y="4823460"/>
            <a:chExt cx="914400" cy="320040"/>
          </a:xfrm>
        </p:grpSpPr>
        <p:sp>
          <p:nvSpPr>
            <p:cNvPr id="10" name="Rectangle 9"/>
            <p:cNvSpPr/>
            <p:nvPr userDrawn="1"/>
          </p:nvSpPr>
          <p:spPr bwMode="hidden">
            <a:xfrm>
              <a:off x="0" y="4823460"/>
              <a:ext cx="914400" cy="320040"/>
            </a:xfrm>
            <a:prstGeom prst="rect">
              <a:avLst/>
            </a:prstGeom>
            <a:solidFill>
              <a:srgbClr val="1F2555"/>
            </a:solidFill>
            <a:ln>
              <a:noFill/>
            </a:ln>
          </p:spPr>
          <p:style>
            <a:lnRef idx="0">
              <a:schemeClr val="dk1"/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1"/>
            <a:stretch>
              <a:fillRect/>
            </a:stretch>
          </p:blipFill>
          <p:spPr bwMode="invGray">
            <a:xfrm>
              <a:off x="114300" y="4884196"/>
              <a:ext cx="685800" cy="198568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25" y="182880"/>
            <a:ext cx="8413750" cy="64008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097280"/>
            <a:ext cx="8413749" cy="35661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4563" y="4853288"/>
            <a:ext cx="3703636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4853288"/>
            <a:ext cx="320040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 b="1">
                <a:solidFill>
                  <a:schemeClr val="bg1"/>
                </a:solidFill>
              </a:defRPr>
            </a:lvl1pPr>
          </a:lstStyle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4853288"/>
            <a:ext cx="1920558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en-US" sz="6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00 Month 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1" r:id="rId5"/>
    <p:sldLayoutId id="2147483658" r:id="rId6"/>
    <p:sldLayoutId id="2147483659" r:id="rId7"/>
    <p:sldLayoutId id="2147483660" r:id="rId8"/>
    <p:sldLayoutId id="2147483661" r:id="rId9"/>
    <p:sldLayoutId id="2147483667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54" r:id="rId16"/>
    <p:sldLayoutId id="2147483655" r:id="rId17"/>
    <p:sldLayoutId id="2147483657" r:id="rId18"/>
    <p:sldLayoutId id="214748366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900"/>
        </a:spcBef>
        <a:buClr>
          <a:schemeClr val="tx2"/>
        </a:buClr>
        <a:buFont typeface="Calibri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" userDrawn="1">
          <p15:clr>
            <a:srgbClr val="F26B43"/>
          </p15:clr>
        </p15:guide>
        <p15:guide id="2" pos="230" userDrawn="1">
          <p15:clr>
            <a:srgbClr val="F26B43"/>
          </p15:clr>
        </p15:guide>
        <p15:guide id="3" orient="horz" pos="518" userDrawn="1">
          <p15:clr>
            <a:srgbClr val="F26B43"/>
          </p15:clr>
        </p15:guide>
        <p15:guide id="4" orient="horz" pos="692" userDrawn="1">
          <p15:clr>
            <a:srgbClr val="F26B43"/>
          </p15:clr>
        </p15:guide>
        <p15:guide id="5" pos="5530" userDrawn="1">
          <p15:clr>
            <a:srgbClr val="F26B43"/>
          </p15:clr>
        </p15:guide>
        <p15:guide id="6" orient="horz" pos="2937" userDrawn="1">
          <p15:clr>
            <a:srgbClr val="F26B43"/>
          </p15:clr>
        </p15:guide>
        <p15:guide id="7" pos="2765" userDrawn="1">
          <p15:clr>
            <a:srgbClr val="F26B43"/>
          </p15:clr>
        </p15:guide>
        <p15:guide id="8" pos="2995" userDrawn="1">
          <p15:clr>
            <a:srgbClr val="F26B43"/>
          </p15:clr>
        </p15:guide>
        <p15:guide id="9" pos="1901" userDrawn="1">
          <p15:clr>
            <a:srgbClr val="F26B43"/>
          </p15:clr>
        </p15:guide>
        <p15:guide id="10" pos="2045" userDrawn="1">
          <p15:clr>
            <a:srgbClr val="F26B43"/>
          </p15:clr>
        </p15:guide>
        <p15:guide id="11" pos="3715" userDrawn="1">
          <p15:clr>
            <a:srgbClr val="F26B43"/>
          </p15:clr>
        </p15:guide>
        <p15:guide id="12" pos="3859" userDrawn="1">
          <p15:clr>
            <a:srgbClr val="F26B43"/>
          </p15:clr>
        </p15:guide>
        <p15:guide id="13" pos="2880" userDrawn="1">
          <p15:clr>
            <a:srgbClr val="F26B43"/>
          </p15:clr>
        </p15:guide>
        <p15:guide id="14" pos="46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Defect Management Process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65125" y="4636441"/>
            <a:ext cx="6766560" cy="274320"/>
          </a:xfrm>
        </p:spPr>
        <p:txBody>
          <a:bodyPr/>
          <a:lstStyle/>
          <a:p>
            <a:r>
              <a:rPr lang="en-US" dirty="0" smtClean="0"/>
              <a:t>01 November 2017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defect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8" b="2483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Blocked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540" y="623409"/>
            <a:ext cx="896425" cy="12535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the developer is Blocked by another system or process they will change the Dev Blocked and a comment added in Test Tracking Tool to reflect the reason</a:t>
            </a:r>
          </a:p>
          <a:p>
            <a:r>
              <a:rPr lang="en-GB" dirty="0" smtClean="0"/>
              <a:t>The Defect should be assigned to the EL / PM to assist unblocking</a:t>
            </a:r>
          </a:p>
          <a:p>
            <a:r>
              <a:rPr lang="en-GB" dirty="0" smtClean="0"/>
              <a:t>Blockers will be reported every 24 Hours</a:t>
            </a:r>
          </a:p>
          <a:p>
            <a:r>
              <a:rPr lang="en-GB" dirty="0" smtClean="0"/>
              <a:t>Once the defect has been Unblocked it should be returned to Dev In Progress and Reassigned back to the Developer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093" y="620269"/>
            <a:ext cx="896425" cy="125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17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 Test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453" y="530463"/>
            <a:ext cx="1617767" cy="194692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Once the Developer has fixed the Defect the status will be changed to Unit Test</a:t>
            </a:r>
          </a:p>
          <a:p>
            <a:r>
              <a:rPr lang="en-GB" dirty="0" smtClean="0"/>
              <a:t>Test Evidence must be uploaded </a:t>
            </a:r>
          </a:p>
          <a:p>
            <a:r>
              <a:rPr lang="en-GB" dirty="0" smtClean="0"/>
              <a:t>If the Defect Fails it will return to Dev in Progress</a:t>
            </a:r>
          </a:p>
          <a:p>
            <a:r>
              <a:rPr lang="en-GB" dirty="0" smtClean="0"/>
              <a:t>If the Defect Passes it will move to System Test</a:t>
            </a:r>
          </a:p>
          <a:p>
            <a:r>
              <a:rPr lang="en-GB" dirty="0" smtClean="0"/>
              <a:t>A Test can be Blocked with the same process as Development Blocked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938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Test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Once the Developer has passed Unit Test the status will be changed to System Test</a:t>
            </a:r>
          </a:p>
          <a:p>
            <a:r>
              <a:rPr lang="en-GB" dirty="0" smtClean="0"/>
              <a:t>Test Evidence must be uploaded </a:t>
            </a:r>
          </a:p>
          <a:p>
            <a:r>
              <a:rPr lang="en-GB" dirty="0" smtClean="0"/>
              <a:t>If the Defect Fails it will return to Dev in Progress</a:t>
            </a:r>
          </a:p>
          <a:p>
            <a:r>
              <a:rPr lang="en-GB" dirty="0" smtClean="0"/>
              <a:t>If the Defect Passes it will move to Ready for Release</a:t>
            </a:r>
          </a:p>
          <a:p>
            <a:r>
              <a:rPr lang="en-GB" dirty="0" smtClean="0"/>
              <a:t>A Test can be Blocked with the same process as Development Blocked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733" y="473448"/>
            <a:ext cx="1652783" cy="194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7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Release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430" y="543392"/>
            <a:ext cx="931441" cy="18418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When a Defect has passed System Tester it will be changed to Ready for Release</a:t>
            </a:r>
          </a:p>
          <a:p>
            <a:r>
              <a:rPr lang="en-GB" dirty="0" smtClean="0"/>
              <a:t>The Release Manager will add Details to Release Notes </a:t>
            </a:r>
          </a:p>
          <a:p>
            <a:pPr lvl="1"/>
            <a:r>
              <a:rPr lang="en-GB" dirty="0" smtClean="0"/>
              <a:t>A draft version should be distributed 24 hours in advance of Release</a:t>
            </a:r>
          </a:p>
          <a:p>
            <a:r>
              <a:rPr lang="en-GB" dirty="0" smtClean="0"/>
              <a:t>The Release Manager will change the Status to Ready for Test when the Release Package is delivered to Client Deployment Team</a:t>
            </a:r>
          </a:p>
          <a:p>
            <a:r>
              <a:rPr lang="en-GB" dirty="0" smtClean="0"/>
              <a:t>The Assignee should be changed to Client Test Tracking Tool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41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Test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103" y="389463"/>
            <a:ext cx="2374125" cy="198193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Ready for Test status will be set either from a Release Package or a Failed Test which has been rejected.</a:t>
            </a:r>
          </a:p>
          <a:p>
            <a:r>
              <a:rPr lang="en-GB" dirty="0" smtClean="0"/>
              <a:t>The Release should be deployed by Client Deployment Team</a:t>
            </a:r>
          </a:p>
          <a:p>
            <a:r>
              <a:rPr lang="en-GB" dirty="0" smtClean="0"/>
              <a:t>Once a SIT Tester take the Defect for Testing, the Status should be changed to SIT Testing and Assigned to the Tester</a:t>
            </a:r>
          </a:p>
          <a:p>
            <a:r>
              <a:rPr lang="en-GB" dirty="0"/>
              <a:t>Once a </a:t>
            </a:r>
            <a:r>
              <a:rPr lang="en-GB" dirty="0" smtClean="0"/>
              <a:t>BRT Tester </a:t>
            </a:r>
            <a:r>
              <a:rPr lang="en-GB" dirty="0"/>
              <a:t>take the Defect for Testing, the Status should be changed to </a:t>
            </a:r>
            <a:r>
              <a:rPr lang="en-GB" dirty="0" smtClean="0"/>
              <a:t>BRT Testing </a:t>
            </a:r>
            <a:r>
              <a:rPr lang="en-GB" dirty="0"/>
              <a:t>and Assigned to the Tester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4534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 Testing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770" y="439958"/>
            <a:ext cx="3333580" cy="210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71" dirty="0"/>
              <a:t>Once a SIT Tester take the Defect for Testing, the Status should be changed to SIT Testing and Assigned to the </a:t>
            </a:r>
            <a:r>
              <a:rPr lang="en-GB" sz="1471" dirty="0"/>
              <a:t>Tester</a:t>
            </a:r>
          </a:p>
          <a:p>
            <a:r>
              <a:rPr lang="en-GB" sz="1471" dirty="0"/>
              <a:t>If a Test is failed it should have the Status changed to Failed Test and Test Evidence uploaded. The Defect should be assigned to the Product EL / PM</a:t>
            </a:r>
          </a:p>
          <a:p>
            <a:r>
              <a:rPr lang="en-GB" sz="1471" dirty="0"/>
              <a:t>A Test can be Blocked with </a:t>
            </a:r>
            <a:r>
              <a:rPr lang="en-GB" sz="1471" dirty="0"/>
              <a:t>a similar </a:t>
            </a:r>
            <a:r>
              <a:rPr lang="en-GB" sz="1471" dirty="0"/>
              <a:t>process </a:t>
            </a:r>
            <a:r>
              <a:rPr lang="en-GB" sz="1471" dirty="0"/>
              <a:t>to Development Blocked but stay assigned to the Tester</a:t>
            </a:r>
          </a:p>
          <a:p>
            <a:r>
              <a:rPr lang="en-GB" sz="1471" dirty="0"/>
              <a:t>If more information is Required by the </a:t>
            </a:r>
            <a:r>
              <a:rPr lang="en-GB" sz="1471" dirty="0"/>
              <a:t>Tester to test the </a:t>
            </a:r>
            <a:r>
              <a:rPr lang="en-GB" sz="1471" dirty="0"/>
              <a:t>defect they will change the Status to More Info </a:t>
            </a:r>
            <a:r>
              <a:rPr lang="en-GB" sz="1471" dirty="0" err="1"/>
              <a:t>Reqd</a:t>
            </a:r>
            <a:r>
              <a:rPr lang="en-GB" sz="1471" dirty="0"/>
              <a:t> and Assign to the relevant </a:t>
            </a:r>
            <a:r>
              <a:rPr lang="en-GB" sz="1471" dirty="0"/>
              <a:t>Person</a:t>
            </a:r>
          </a:p>
          <a:p>
            <a:r>
              <a:rPr lang="en-GB" sz="1471" dirty="0"/>
              <a:t>If the Test passes it should have the Status changed to Closed</a:t>
            </a:r>
          </a:p>
          <a:p>
            <a:endParaRPr lang="en-GB" sz="1471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888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BRT Testing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770" y="439958"/>
            <a:ext cx="3333580" cy="21079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471" dirty="0"/>
              <a:t>Once a </a:t>
            </a:r>
            <a:r>
              <a:rPr lang="en-GB" sz="1471" dirty="0"/>
              <a:t>BRT Tester </a:t>
            </a:r>
            <a:r>
              <a:rPr lang="en-GB" sz="1471" dirty="0"/>
              <a:t>take the Defect for Testing, the Status should be changed to </a:t>
            </a:r>
            <a:r>
              <a:rPr lang="en-GB" sz="1471" dirty="0"/>
              <a:t>BRT Testing </a:t>
            </a:r>
            <a:r>
              <a:rPr lang="en-GB" sz="1471" dirty="0"/>
              <a:t>and Assigned to the </a:t>
            </a:r>
            <a:r>
              <a:rPr lang="en-GB" sz="1471" dirty="0"/>
              <a:t>Tester</a:t>
            </a:r>
          </a:p>
          <a:p>
            <a:r>
              <a:rPr lang="en-GB" sz="1471" dirty="0"/>
              <a:t>If a Test is failed it should have the Status changed to Failed Test and Test Evidence uploaded. The Defect should be assigned to the Product EL / PM</a:t>
            </a:r>
          </a:p>
          <a:p>
            <a:r>
              <a:rPr lang="en-GB" sz="1471" dirty="0"/>
              <a:t>A Test can be Blocked with </a:t>
            </a:r>
            <a:r>
              <a:rPr lang="en-GB" sz="1471" dirty="0"/>
              <a:t>a similar </a:t>
            </a:r>
            <a:r>
              <a:rPr lang="en-GB" sz="1471" dirty="0"/>
              <a:t>process </a:t>
            </a:r>
            <a:r>
              <a:rPr lang="en-GB" sz="1471" dirty="0"/>
              <a:t>to Development Blocked but stay assigned to the Tester</a:t>
            </a:r>
          </a:p>
          <a:p>
            <a:r>
              <a:rPr lang="en-GB" sz="1471" dirty="0"/>
              <a:t>If more information is Required by the </a:t>
            </a:r>
            <a:r>
              <a:rPr lang="en-GB" sz="1471" dirty="0"/>
              <a:t>Tester to test the </a:t>
            </a:r>
            <a:r>
              <a:rPr lang="en-GB" sz="1471" dirty="0"/>
              <a:t>defect they will change the Status to More Info </a:t>
            </a:r>
            <a:r>
              <a:rPr lang="en-GB" sz="1471" dirty="0" err="1"/>
              <a:t>Reqd</a:t>
            </a:r>
            <a:r>
              <a:rPr lang="en-GB" sz="1471" dirty="0"/>
              <a:t> and Assign to the relevant </a:t>
            </a:r>
            <a:r>
              <a:rPr lang="en-GB" sz="1471" dirty="0"/>
              <a:t>Person</a:t>
            </a:r>
          </a:p>
          <a:p>
            <a:r>
              <a:rPr lang="en-GB" sz="1471" dirty="0"/>
              <a:t>If the Test passes it should have the Status changed to Closed</a:t>
            </a:r>
            <a:endParaRPr lang="en-GB" sz="1471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17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Failed Test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872" y="389462"/>
            <a:ext cx="896425" cy="18418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If a Test is failed it should have the Status changed to Failed Test and Test Evidence uploaded. The Defect should be assigned to the Product EL / PM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694" y="389462"/>
            <a:ext cx="896425" cy="184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82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Triage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523" y="330060"/>
            <a:ext cx="1617767" cy="191190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When a Defect Test has failed the EL / PM will assign the Defect to the nominated </a:t>
            </a:r>
            <a:r>
              <a:rPr lang="en-GB" dirty="0" err="1" smtClean="0"/>
              <a:t>triager</a:t>
            </a:r>
            <a:r>
              <a:rPr lang="en-GB" dirty="0" smtClean="0"/>
              <a:t> and change the Status to Test Triage</a:t>
            </a:r>
          </a:p>
          <a:p>
            <a:r>
              <a:rPr lang="en-GB" dirty="0" smtClean="0"/>
              <a:t>The Defect will be triaged and if accepted the Status will be changed to Dev Backlog</a:t>
            </a:r>
          </a:p>
          <a:p>
            <a:r>
              <a:rPr lang="en-GB" dirty="0" smtClean="0"/>
              <a:t>If the Defect failure is Rejected it will be assigned back to Ready for Test with Test Tracking Tool Updated with the Reason for Rejection</a:t>
            </a:r>
          </a:p>
          <a:p>
            <a:r>
              <a:rPr lang="en-GB" dirty="0" smtClean="0"/>
              <a:t>The Defect should be assigned back to the original tester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81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Reopen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806" y="271878"/>
            <a:ext cx="896425" cy="135864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 Defect can be Reopened by Test and the Status should be set as Reopen</a:t>
            </a:r>
          </a:p>
          <a:p>
            <a:r>
              <a:rPr lang="en-GB" dirty="0" smtClean="0"/>
              <a:t>The Assignee should be set to Client Test Tracking Tool Manager</a:t>
            </a:r>
          </a:p>
          <a:p>
            <a:r>
              <a:rPr lang="en-GB" dirty="0" smtClean="0"/>
              <a:t>Reopened Defects must go to Business Triage and follow the process through.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947" y="271878"/>
            <a:ext cx="896425" cy="1358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033" y="271878"/>
            <a:ext cx="896425" cy="135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7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New Defect Process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53467"/>
            <a:ext cx="7779527" cy="38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8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Reject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563" y="389463"/>
            <a:ext cx="1617767" cy="19399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Rejected Defects should be reviewed by Client Test Tracking Tool Manager before being set to Close</a:t>
            </a:r>
          </a:p>
          <a:p>
            <a:r>
              <a:rPr lang="en-GB" dirty="0" smtClean="0"/>
              <a:t>If there is a doubt of Rejection the status should be set to Business Triage for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400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Defects which are Deferred are still open but not prioritised to be worked on</a:t>
            </a:r>
          </a:p>
          <a:p>
            <a:r>
              <a:rPr lang="en-GB" dirty="0" smtClean="0"/>
              <a:t>Only Business Triage should Defer a defect</a:t>
            </a:r>
          </a:p>
          <a:p>
            <a:r>
              <a:rPr lang="en-GB" dirty="0" smtClean="0"/>
              <a:t>Regular reviews should be undertaken by Client of Deferred Defects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102" y="726470"/>
            <a:ext cx="896425" cy="125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54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Responsibility Matrix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9003" y="562828"/>
          <a:ext cx="8596289" cy="449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468"/>
                <a:gridCol w="1542374"/>
                <a:gridCol w="1473929"/>
                <a:gridCol w="3006040"/>
                <a:gridCol w="1008478"/>
              </a:tblGrid>
              <a:tr h="2578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Stage</a:t>
                      </a:r>
                      <a:endParaRPr lang="en-GB" sz="10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Meaning</a:t>
                      </a:r>
                      <a:endParaRPr lang="en-GB" sz="10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Owner</a:t>
                      </a:r>
                      <a:endParaRPr lang="en-GB" sz="10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Action</a:t>
                      </a:r>
                      <a:endParaRPr lang="en-GB" sz="10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SLA</a:t>
                      </a:r>
                      <a:endParaRPr lang="en-GB" sz="10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New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New</a:t>
                      </a:r>
                      <a:r>
                        <a:rPr lang="en-GB" sz="800" baseline="0" dirty="0" smtClean="0"/>
                        <a:t> Defect Raised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User who raised</a:t>
                      </a:r>
                      <a:r>
                        <a:rPr lang="en-GB" sz="800" baseline="0" dirty="0" smtClean="0"/>
                        <a:t> the defect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Users must attach</a:t>
                      </a:r>
                      <a:r>
                        <a:rPr lang="en-GB" sz="800" baseline="0" dirty="0" smtClean="0"/>
                        <a:t> steps to recreate in Test Tracking Tool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Business Triage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Business to review defect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Defect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Business</a:t>
                      </a:r>
                      <a:r>
                        <a:rPr lang="en-GB" sz="800" baseline="0" dirty="0" smtClean="0"/>
                        <a:t> to review and prioritise defects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Sev</a:t>
                      </a:r>
                      <a:r>
                        <a:rPr lang="en-GB" sz="800" baseline="0" dirty="0" smtClean="0"/>
                        <a:t> 1 or 2 – 1 Day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Triage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</a:t>
                      </a:r>
                      <a:r>
                        <a:rPr lang="en-GB" sz="800" baseline="0" dirty="0" smtClean="0"/>
                        <a:t> to validate defect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Triage</a:t>
                      </a:r>
                      <a:r>
                        <a:rPr lang="en-GB" sz="800" baseline="0" dirty="0" smtClean="0"/>
                        <a:t>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</a:t>
                      </a:r>
                      <a:r>
                        <a:rPr lang="en-GB" sz="800" baseline="0" dirty="0" smtClean="0"/>
                        <a:t> Triage to validate and HL Estimate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 Day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 Backlog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Triaged Defects</a:t>
                      </a:r>
                      <a:r>
                        <a:rPr lang="en-GB" sz="800" baseline="0" dirty="0" smtClean="0"/>
                        <a:t> to work on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marL="0" marR="0" indent="0" algn="l" defTabSz="9324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Project Triage</a:t>
                      </a:r>
                      <a:r>
                        <a:rPr lang="en-GB" sz="800" baseline="0" dirty="0" smtClean="0"/>
                        <a:t> Manager</a:t>
                      </a:r>
                      <a:endParaRPr lang="en-GB" sz="800" dirty="0" smtClean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Defects will be added to Releases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313749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 In Progress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Defects actively in fix progress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Developer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Developer</a:t>
                      </a:r>
                      <a:r>
                        <a:rPr lang="en-GB" sz="800" baseline="0" dirty="0" smtClean="0"/>
                        <a:t> will select Defect from Release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Unit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Developer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Developer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Developer to test and provide test evidence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System</a:t>
                      </a:r>
                      <a:r>
                        <a:rPr lang="en-GB" sz="800" baseline="0" dirty="0" smtClean="0"/>
                        <a:t>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System</a:t>
                      </a:r>
                      <a:r>
                        <a:rPr lang="en-GB" sz="800" baseline="0" dirty="0" smtClean="0"/>
                        <a:t>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Test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</a:t>
                      </a:r>
                      <a:r>
                        <a:rPr lang="en-GB" sz="800" baseline="0" dirty="0" smtClean="0"/>
                        <a:t> Testing and Provide evidence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313749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Ready for Release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Ready for Deployment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Deployment</a:t>
                      </a:r>
                      <a:r>
                        <a:rPr lang="en-GB" sz="800" baseline="0" dirty="0" smtClean="0"/>
                        <a:t>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Defects will be managed</a:t>
                      </a:r>
                      <a:r>
                        <a:rPr lang="en-GB" sz="800" baseline="0" dirty="0" smtClean="0"/>
                        <a:t> for release to Client in Releases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313749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Ready for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Deployed to Client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Defect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</a:t>
                      </a:r>
                      <a:r>
                        <a:rPr lang="en-GB" sz="800" baseline="0" dirty="0" smtClean="0"/>
                        <a:t> Deployment Team deploy to Client Test Environments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SIT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In</a:t>
                      </a:r>
                      <a:r>
                        <a:rPr lang="en-GB" sz="800" baseline="0" dirty="0" smtClean="0"/>
                        <a:t> SIT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SIT Tester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SIT Tester selects defect from Release to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313749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BRT</a:t>
                      </a:r>
                      <a:r>
                        <a:rPr lang="en-GB" sz="800" baseline="0" dirty="0" smtClean="0"/>
                        <a:t>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In BRT Testing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BRT Tester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marL="0" marR="0" indent="0" algn="l" defTabSz="9324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BRT Tester selects defect from Release to Test</a:t>
                      </a:r>
                    </a:p>
                    <a:p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Failed Test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Test Failure Triage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pPr marL="0" marR="0" indent="0" algn="l" defTabSz="9324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Project Triage</a:t>
                      </a:r>
                      <a:r>
                        <a:rPr lang="en-GB" sz="800" baseline="0" dirty="0" smtClean="0"/>
                        <a:t> Manager</a:t>
                      </a:r>
                      <a:endParaRPr lang="en-GB" sz="800" dirty="0" smtClean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</a:t>
                      </a:r>
                      <a:r>
                        <a:rPr lang="en-GB" sz="800" baseline="0" dirty="0" smtClean="0"/>
                        <a:t> Triage to Validate and reallocate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 Day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More Info </a:t>
                      </a:r>
                      <a:r>
                        <a:rPr lang="en-GB" sz="800" dirty="0" err="1" smtClean="0"/>
                        <a:t>Reqd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More Information needed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Provider of Information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Sent</a:t>
                      </a:r>
                      <a:r>
                        <a:rPr lang="en-GB" sz="800" baseline="0" dirty="0" smtClean="0"/>
                        <a:t> to someone for more information to complete task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 Day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313749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Blocker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Activity Blocked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Project PM/EL or Client Tester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Task Blocked and to be managed</a:t>
                      </a:r>
                      <a:r>
                        <a:rPr lang="en-GB" sz="800" baseline="0" dirty="0" smtClean="0"/>
                        <a:t> by PM/EL or Tester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Reported Daily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Reopen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Defect Reopened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Defect</a:t>
                      </a:r>
                      <a:r>
                        <a:rPr lang="en-GB" sz="800" baseline="0" dirty="0" smtClean="0"/>
                        <a:t>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Closed</a:t>
                      </a:r>
                      <a:r>
                        <a:rPr lang="en-GB" sz="800" baseline="0" dirty="0" smtClean="0"/>
                        <a:t> Defects which are reopened go to Business Triage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/>
                        <a:t>Sev</a:t>
                      </a:r>
                      <a:r>
                        <a:rPr lang="en-GB" sz="800" baseline="0" dirty="0" smtClean="0"/>
                        <a:t> 1 or 2 – 1 Day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  <a:tr h="2578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Defect</a:t>
                      </a:r>
                      <a:r>
                        <a:rPr lang="en-GB" sz="800" baseline="0" dirty="0" smtClean="0"/>
                        <a:t> not Prioritised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Client Defect Manager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To be</a:t>
                      </a:r>
                      <a:r>
                        <a:rPr lang="en-GB" sz="800" baseline="0" dirty="0" smtClean="0"/>
                        <a:t> reviewed on a regular basis by the business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N/A</a:t>
                      </a:r>
                      <a:endParaRPr lang="en-GB" sz="800" dirty="0"/>
                    </a:p>
                  </a:txBody>
                  <a:tcPr marL="67232" marR="67232" marT="33616" marB="336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33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93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Defects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New Defects will have a Status of New until Triaged by the Business</a:t>
            </a:r>
          </a:p>
          <a:p>
            <a:r>
              <a:rPr lang="en-GB" dirty="0" smtClean="0"/>
              <a:t>Suggested SLA – 1 Day for Severity 1 or 2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814" y="620269"/>
            <a:ext cx="896425" cy="1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38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sz="17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Business </a:t>
            </a:r>
            <a:r>
              <a:rPr lang="en-GB" dirty="0" smtClean="0"/>
              <a:t>Triage will determine the validity of the defect and should try to determine the product affected and verify the severity</a:t>
            </a:r>
          </a:p>
          <a:p>
            <a:r>
              <a:rPr lang="en-GB" dirty="0" smtClean="0"/>
              <a:t>Defects Can Enter Business Triage from </a:t>
            </a:r>
          </a:p>
          <a:p>
            <a:pPr lvl="1"/>
            <a:r>
              <a:rPr lang="en-GB" dirty="0" smtClean="0"/>
              <a:t>New Defects</a:t>
            </a:r>
          </a:p>
          <a:p>
            <a:pPr lvl="1"/>
            <a:r>
              <a:rPr lang="en-GB" dirty="0" smtClean="0"/>
              <a:t>Reopened Defects</a:t>
            </a:r>
          </a:p>
          <a:p>
            <a:pPr lvl="1"/>
            <a:r>
              <a:rPr lang="en-GB" dirty="0" smtClean="0"/>
              <a:t>Reviews of Deferred Defects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Triage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726469"/>
            <a:ext cx="2727584" cy="202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0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Triage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789" y="666743"/>
            <a:ext cx="3060450" cy="208698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Project Triage will attempt to validate the defect and add to the Development Backlog</a:t>
            </a:r>
          </a:p>
          <a:p>
            <a:r>
              <a:rPr lang="en-GB" dirty="0" smtClean="0"/>
              <a:t>Project Triage should occur within 24 hours</a:t>
            </a:r>
          </a:p>
          <a:p>
            <a:r>
              <a:rPr lang="en-GB" dirty="0" smtClean="0"/>
              <a:t>Project Triage Can Reject Defects but not Close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447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 Backlog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455" y="620269"/>
            <a:ext cx="2339109" cy="197493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Dev Backlog contains all the accepted Defects against the Product</a:t>
            </a:r>
          </a:p>
          <a:p>
            <a:r>
              <a:rPr lang="en-GB" dirty="0" smtClean="0"/>
              <a:t>The Dev Backlog can be fed from Project Triage or from Test Triage</a:t>
            </a:r>
          </a:p>
          <a:p>
            <a:r>
              <a:rPr lang="en-GB" dirty="0" smtClean="0"/>
              <a:t>The Backlog Items will be grouped into Releases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686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099" y="814905"/>
            <a:ext cx="1617767" cy="13446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Releases will be made up of Defects grouped from the Dev Backlog to target a Release to SIT</a:t>
            </a:r>
          </a:p>
          <a:p>
            <a:r>
              <a:rPr lang="en-GB" dirty="0" smtClean="0"/>
              <a:t>Defects Added Must have the ETA Release date aligned to the Release</a:t>
            </a:r>
          </a:p>
          <a:p>
            <a:r>
              <a:rPr lang="en-GB" dirty="0" smtClean="0"/>
              <a:t>Developers will select Defects to fix from the Release Group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691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 In Progress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Developers will take a Defect from the Release Group and change the status to Dev In Progress</a:t>
            </a:r>
          </a:p>
          <a:p>
            <a:r>
              <a:rPr lang="en-GB" dirty="0" smtClean="0"/>
              <a:t>Developers Can Move to More Info </a:t>
            </a:r>
            <a:r>
              <a:rPr lang="en-GB" dirty="0" err="1" smtClean="0"/>
              <a:t>Reqd</a:t>
            </a:r>
            <a:r>
              <a:rPr lang="en-GB" dirty="0" smtClean="0"/>
              <a:t> or Dev Blocked</a:t>
            </a:r>
          </a:p>
          <a:p>
            <a:r>
              <a:rPr lang="en-GB" dirty="0" smtClean="0"/>
              <a:t>Once the Defect has been completed the Developer will move to Unit Test</a:t>
            </a:r>
          </a:p>
          <a:p>
            <a:r>
              <a:rPr lang="en-GB" dirty="0" smtClean="0"/>
              <a:t>Developers should record time spent fixing in Test Tracking Tool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45" y="620269"/>
            <a:ext cx="2339109" cy="20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20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 Required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540" y="623409"/>
            <a:ext cx="896425" cy="12535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more information is Required by the developer to fix the defect they will change the Status to More Info </a:t>
            </a:r>
            <a:r>
              <a:rPr lang="en-GB" dirty="0" err="1" smtClean="0"/>
              <a:t>Reqd</a:t>
            </a:r>
            <a:r>
              <a:rPr lang="en-GB" dirty="0" smtClean="0"/>
              <a:t> and Assign to the relevant Person</a:t>
            </a:r>
          </a:p>
          <a:p>
            <a:r>
              <a:rPr lang="en-GB" dirty="0" smtClean="0"/>
              <a:t>More Info </a:t>
            </a:r>
            <a:r>
              <a:rPr lang="en-GB" dirty="0" err="1" smtClean="0"/>
              <a:t>Reqd</a:t>
            </a:r>
            <a:r>
              <a:rPr lang="en-GB" dirty="0" smtClean="0"/>
              <a:t> Should be responded to in 24 Hours</a:t>
            </a:r>
          </a:p>
          <a:p>
            <a:r>
              <a:rPr lang="en-GB" dirty="0" smtClean="0"/>
              <a:t>Once the query has been answered it should be returned to Dev In Progress and Reassigned back to the Developer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022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ga">
  <a:themeElements>
    <a:clrScheme name="Pega">
      <a:dk1>
        <a:srgbClr val="1F2555"/>
      </a:dk1>
      <a:lt1>
        <a:srgbClr val="FFFFFF"/>
      </a:lt1>
      <a:dk2>
        <a:srgbClr val="00A6A7"/>
      </a:dk2>
      <a:lt2>
        <a:srgbClr val="F4F3F3"/>
      </a:lt2>
      <a:accent1>
        <a:srgbClr val="1F2555"/>
      </a:accent1>
      <a:accent2>
        <a:srgbClr val="00A6A7"/>
      </a:accent2>
      <a:accent3>
        <a:srgbClr val="EC5A28"/>
      </a:accent3>
      <a:accent4>
        <a:srgbClr val="F9CB55"/>
      </a:accent4>
      <a:accent5>
        <a:srgbClr val="D2D0CE"/>
      </a:accent5>
      <a:accent6>
        <a:srgbClr val="ABA9AB"/>
      </a:accent6>
      <a:hlink>
        <a:srgbClr val="1F2555"/>
      </a:hlink>
      <a:folHlink>
        <a:srgbClr val="1F2555"/>
      </a:folHlink>
    </a:clrScheme>
    <a:fontScheme name="Pega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Pega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defRPr sz="1200"/>
        </a:defPPr>
      </a:lstStyle>
      <a:style>
        <a:lnRef idx="0">
          <a:schemeClr val="dk1"/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900"/>
          </a:spcBef>
          <a:buClr>
            <a:srgbClr val="00A6A7"/>
          </a:buClr>
          <a:buFont typeface="Calibri" pitchFamily="34" charset="0"/>
          <a:buChar char="•"/>
          <a:defRPr sz="1200"/>
        </a:defPPr>
      </a:lstStyle>
    </a:txDef>
  </a:objectDefaults>
  <a:extraClrSchemeLst/>
  <a:custClrLst>
    <a:custClr name="Dark Blue 75%">
      <a:srgbClr val="575C80"/>
    </a:custClr>
    <a:custClr name="Dark Blue 50%">
      <a:srgbClr val="8F92AA"/>
    </a:custClr>
    <a:custClr name="Dark Blue 25%">
      <a:srgbClr val="C7C8D4"/>
    </a:custClr>
    <a:custClr name="Teal 75%">
      <a:srgbClr val="40BCBD"/>
    </a:custClr>
    <a:custClr name="Teal 50%">
      <a:srgbClr val="7FD2D3"/>
    </a:custClr>
    <a:custClr name="Teal 25%">
      <a:srgbClr val="BFE9E9"/>
    </a:custClr>
    <a:custClr name="Orange 75%">
      <a:srgbClr val="F1835E"/>
    </a:custClr>
    <a:custClr name="Orange 50%">
      <a:srgbClr val="F5AC93"/>
    </a:custClr>
    <a:custClr name="Orange 25%">
      <a:srgbClr val="FAD6C9"/>
    </a:custClr>
    <a:custClr name="Yellow 75%">
      <a:srgbClr val="FBD880"/>
    </a:custClr>
    <a:custClr name="Yellow 50%">
      <a:srgbClr val="FCE5AA"/>
    </a:custClr>
    <a:custClr name="Yellow 25%">
      <a:srgbClr val="FDF2D4"/>
    </a:custClr>
    <a:custClr name="Light Grey 75%">
      <a:srgbClr val="DDDCDA"/>
    </a:custClr>
    <a:custClr name="Light Grey 50%">
      <a:srgbClr val="E8E7E6"/>
    </a:custClr>
    <a:custClr name="Light Grey 25%">
      <a:srgbClr val="F4F3F3"/>
    </a:custClr>
    <a:custClr name="Dark Grey 75%">
      <a:srgbClr val="C0BFC0"/>
    </a:custClr>
    <a:custClr name="Dark Grey 50%">
      <a:srgbClr val="D5D4D5"/>
    </a:custClr>
    <a:custClr name="Dark Grey 25%">
      <a:srgbClr val="EAE9EA"/>
    </a:custClr>
  </a:custClrLst>
  <a:extLst>
    <a:ext uri="{05A4C25C-085E-4340-85A3-A5531E510DB2}">
      <thm15:themeFamily xmlns:thm15="http://schemas.microsoft.com/office/thememl/2012/main" name="Corporate Presentation Template [Read-Only]" id="{4FD949DA-896F-437E-A770-E16444AEF926}" vid="{FCD4A450-697C-4C14-9F15-416156321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Presentation Template</Template>
  <TotalTime>3</TotalTime>
  <Words>1360</Words>
  <Application>Microsoft Office PowerPoint</Application>
  <PresentationFormat>On-screen Show (16:9)</PresentationFormat>
  <Paragraphs>264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Open Sans</vt:lpstr>
      <vt:lpstr>Pega</vt:lpstr>
      <vt:lpstr>Defect Management Process</vt:lpstr>
      <vt:lpstr>Proposed New Defect Process</vt:lpstr>
      <vt:lpstr>New Defects</vt:lpstr>
      <vt:lpstr>Business Triage</vt:lpstr>
      <vt:lpstr>Project Triage</vt:lpstr>
      <vt:lpstr>Dev Backlog</vt:lpstr>
      <vt:lpstr>Releases</vt:lpstr>
      <vt:lpstr>Dev In Progress</vt:lpstr>
      <vt:lpstr>More Info Required</vt:lpstr>
      <vt:lpstr>Development Blocked</vt:lpstr>
      <vt:lpstr>Unit Test</vt:lpstr>
      <vt:lpstr>System Test</vt:lpstr>
      <vt:lpstr>Ready for Release</vt:lpstr>
      <vt:lpstr>Ready for Test</vt:lpstr>
      <vt:lpstr>SIT Testing</vt:lpstr>
      <vt:lpstr>BRT Testing</vt:lpstr>
      <vt:lpstr>Failed Test</vt:lpstr>
      <vt:lpstr>Test Triage</vt:lpstr>
      <vt:lpstr>Reopen</vt:lpstr>
      <vt:lpstr>Reject</vt:lpstr>
      <vt:lpstr>Defer</vt:lpstr>
      <vt:lpstr>Responsibility Matrix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Open Sans Bold 20pt,  sentence case, one or two lines</dc:title>
  <dc:subject/>
  <dc:creator>Sultanik, Josh</dc:creator>
  <cp:keywords/>
  <dc:description/>
  <cp:lastModifiedBy>Sultanik, Josh</cp:lastModifiedBy>
  <cp:revision>2</cp:revision>
  <dcterms:created xsi:type="dcterms:W3CDTF">2017-11-01T21:37:41Z</dcterms:created>
  <dcterms:modified xsi:type="dcterms:W3CDTF">2017-11-01T21:41:19Z</dcterms:modified>
  <cp:category/>
</cp:coreProperties>
</file>